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85" r:id="rId5"/>
    <p:sldId id="270" r:id="rId6"/>
    <p:sldId id="284" r:id="rId7"/>
    <p:sldId id="300" r:id="rId8"/>
    <p:sldId id="305" r:id="rId9"/>
    <p:sldId id="304" r:id="rId10"/>
    <p:sldId id="271" r:id="rId11"/>
    <p:sldId id="276" r:id="rId12"/>
    <p:sldId id="277" r:id="rId13"/>
    <p:sldId id="2035" r:id="rId14"/>
    <p:sldId id="2034" r:id="rId15"/>
    <p:sldId id="282" r:id="rId16"/>
    <p:sldId id="294" r:id="rId17"/>
    <p:sldId id="295" r:id="rId18"/>
    <p:sldId id="306" r:id="rId19"/>
    <p:sldId id="296" r:id="rId20"/>
    <p:sldId id="293" r:id="rId21"/>
    <p:sldId id="2036" r:id="rId22"/>
    <p:sldId id="283" r:id="rId23"/>
    <p:sldId id="298" r:id="rId24"/>
    <p:sldId id="291" r:id="rId25"/>
    <p:sldId id="299" r:id="rId26"/>
    <p:sldId id="288" r:id="rId27"/>
    <p:sldId id="281" r:id="rId28"/>
    <p:sldId id="302" r:id="rId29"/>
  </p:sldIdLst>
  <p:sldSz cx="18288000" cy="10287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aleway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2" autoAdjust="0"/>
    <p:restoredTop sz="94622" autoAdjust="0"/>
  </p:normalViewPr>
  <p:slideViewPr>
    <p:cSldViewPr>
      <p:cViewPr varScale="1">
        <p:scale>
          <a:sx n="54" d="100"/>
          <a:sy n="54" d="100"/>
        </p:scale>
        <p:origin x="6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Hamilton" userId="7e5ba603bd53a73f" providerId="LiveId" clId="{A06F356D-8A97-40A9-AC3D-ADDBCADCC540}"/>
    <pc:docChg chg="undo custSel modSld">
      <pc:chgData name="Josh Hamilton" userId="7e5ba603bd53a73f" providerId="LiveId" clId="{A06F356D-8A97-40A9-AC3D-ADDBCADCC540}" dt="2023-09-07T03:15:53.912" v="30" actId="1076"/>
      <pc:docMkLst>
        <pc:docMk/>
      </pc:docMkLst>
      <pc:sldChg chg="modSp mod">
        <pc:chgData name="Josh Hamilton" userId="7e5ba603bd53a73f" providerId="LiveId" clId="{A06F356D-8A97-40A9-AC3D-ADDBCADCC540}" dt="2023-09-07T03:15:53.912" v="30" actId="1076"/>
        <pc:sldMkLst>
          <pc:docMk/>
          <pc:sldMk cId="3312398385" sldId="2035"/>
        </pc:sldMkLst>
        <pc:spChg chg="mod">
          <ac:chgData name="Josh Hamilton" userId="7e5ba603bd53a73f" providerId="LiveId" clId="{A06F356D-8A97-40A9-AC3D-ADDBCADCC540}" dt="2023-09-07T03:15:46.841" v="29" actId="1076"/>
          <ac:spMkLst>
            <pc:docMk/>
            <pc:sldMk cId="3312398385" sldId="2035"/>
            <ac:spMk id="24" creationId="{00000000-0000-0000-0000-000000000000}"/>
          </ac:spMkLst>
        </pc:spChg>
        <pc:picChg chg="mod">
          <ac:chgData name="Josh Hamilton" userId="7e5ba603bd53a73f" providerId="LiveId" clId="{A06F356D-8A97-40A9-AC3D-ADDBCADCC540}" dt="2023-09-07T03:15:53.912" v="30" actId="1076"/>
          <ac:picMkLst>
            <pc:docMk/>
            <pc:sldMk cId="3312398385" sldId="2035"/>
            <ac:picMk id="2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catonicariverpopcorn.com/Tutorials.htm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QCpopcornswaps@gmail.com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17175/cooperation_by_merlin2525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thank-you-letters-140227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quivira.org/popcorn-sal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0F6082-0C8F-06D8-B497-99E47F84C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2" y="1151297"/>
            <a:ext cx="7219910" cy="4804481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875489" y="1520581"/>
            <a:ext cx="9383811" cy="7245838"/>
            <a:chOff x="0" y="0"/>
            <a:chExt cx="2505391" cy="19345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05391" cy="1934572"/>
            </a:xfrm>
            <a:custGeom>
              <a:avLst/>
              <a:gdLst/>
              <a:ahLst/>
              <a:cxnLst/>
              <a:rect l="l" t="t" r="r" b="b"/>
              <a:pathLst>
                <a:path w="2505391" h="1934572">
                  <a:moveTo>
                    <a:pt x="0" y="0"/>
                  </a:moveTo>
                  <a:lnTo>
                    <a:pt x="2505391" y="0"/>
                  </a:lnTo>
                  <a:lnTo>
                    <a:pt x="2505391" y="1934572"/>
                  </a:lnTo>
                  <a:lnTo>
                    <a:pt x="0" y="1934572"/>
                  </a:lnTo>
                  <a:close/>
                </a:path>
              </a:pathLst>
            </a:custGeom>
            <a:solidFill>
              <a:srgbClr val="1B447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70556" y="1865513"/>
            <a:ext cx="8593678" cy="6555974"/>
            <a:chOff x="0" y="0"/>
            <a:chExt cx="11458237" cy="87412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r="1033"/>
            <a:stretch>
              <a:fillRect/>
            </a:stretch>
          </p:blipFill>
          <p:spPr>
            <a:xfrm>
              <a:off x="0" y="0"/>
              <a:ext cx="11458237" cy="874129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7970" r="3723" b="32262"/>
            <a:stretch>
              <a:fillRect/>
            </a:stretch>
          </p:blipFill>
          <p:spPr>
            <a:xfrm>
              <a:off x="407706" y="5300243"/>
              <a:ext cx="3465434" cy="89462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62600" y="5600700"/>
            <a:ext cx="4657658" cy="465765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591891" y="6570791"/>
            <a:ext cx="2599075" cy="271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algn="ctr">
              <a:lnSpc>
                <a:spcPts val="4332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QUIVIRA COUNCIL </a:t>
            </a:r>
          </a:p>
          <a:p>
            <a:pPr algn="ctr">
              <a:lnSpc>
                <a:spcPts val="4332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KERNEL TRAINING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424306" y="-1446237"/>
            <a:ext cx="15534283" cy="8093978"/>
          </a:xfrm>
          <a:custGeom>
            <a:avLst/>
            <a:gdLst>
              <a:gd name="connsiteX0" fmla="*/ 0 w 16230600"/>
              <a:gd name="connsiteY0" fmla="*/ 0 h 8392397"/>
              <a:gd name="connsiteX1" fmla="*/ 16230600 w 16230600"/>
              <a:gd name="connsiteY1" fmla="*/ 0 h 8392397"/>
              <a:gd name="connsiteX2" fmla="*/ 16230600 w 16230600"/>
              <a:gd name="connsiteY2" fmla="*/ 8392397 h 8392397"/>
              <a:gd name="connsiteX3" fmla="*/ 0 w 16230600"/>
              <a:gd name="connsiteY3" fmla="*/ 8392397 h 8392397"/>
              <a:gd name="connsiteX4" fmla="*/ 0 w 16230600"/>
              <a:gd name="connsiteY4" fmla="*/ 0 h 8392397"/>
              <a:gd name="connsiteX0" fmla="*/ 4642099 w 16230600"/>
              <a:gd name="connsiteY0" fmla="*/ 9118413 h 9118413"/>
              <a:gd name="connsiteX1" fmla="*/ 16230600 w 16230600"/>
              <a:gd name="connsiteY1" fmla="*/ 0 h 9118413"/>
              <a:gd name="connsiteX2" fmla="*/ 16230600 w 16230600"/>
              <a:gd name="connsiteY2" fmla="*/ 8392397 h 9118413"/>
              <a:gd name="connsiteX3" fmla="*/ 0 w 16230600"/>
              <a:gd name="connsiteY3" fmla="*/ 8392397 h 9118413"/>
              <a:gd name="connsiteX4" fmla="*/ 4642099 w 16230600"/>
              <a:gd name="connsiteY4" fmla="*/ 9118413 h 9118413"/>
              <a:gd name="connsiteX0" fmla="*/ 8554728 w 16230600"/>
              <a:gd name="connsiteY0" fmla="*/ 696313 h 8392397"/>
              <a:gd name="connsiteX1" fmla="*/ 16230600 w 16230600"/>
              <a:gd name="connsiteY1" fmla="*/ 0 h 8392397"/>
              <a:gd name="connsiteX2" fmla="*/ 16230600 w 16230600"/>
              <a:gd name="connsiteY2" fmla="*/ 8392397 h 8392397"/>
              <a:gd name="connsiteX3" fmla="*/ 0 w 16230600"/>
              <a:gd name="connsiteY3" fmla="*/ 8392397 h 8392397"/>
              <a:gd name="connsiteX4" fmla="*/ 8554728 w 16230600"/>
              <a:gd name="connsiteY4" fmla="*/ 696313 h 8392397"/>
              <a:gd name="connsiteX0" fmla="*/ 8090518 w 15766390"/>
              <a:gd name="connsiteY0" fmla="*/ 696313 h 8790291"/>
              <a:gd name="connsiteX1" fmla="*/ 15766390 w 15766390"/>
              <a:gd name="connsiteY1" fmla="*/ 0 h 8790291"/>
              <a:gd name="connsiteX2" fmla="*/ 15766390 w 15766390"/>
              <a:gd name="connsiteY2" fmla="*/ 8392397 h 8790291"/>
              <a:gd name="connsiteX3" fmla="*/ 0 w 15766390"/>
              <a:gd name="connsiteY3" fmla="*/ 8790291 h 8790291"/>
              <a:gd name="connsiteX4" fmla="*/ 8090518 w 15766390"/>
              <a:gd name="connsiteY4" fmla="*/ 696313 h 8790291"/>
              <a:gd name="connsiteX0" fmla="*/ 8090518 w 15766390"/>
              <a:gd name="connsiteY0" fmla="*/ 0 h 8093978"/>
              <a:gd name="connsiteX1" fmla="*/ 10593762 w 15766390"/>
              <a:gd name="connsiteY1" fmla="*/ 5769472 h 8093978"/>
              <a:gd name="connsiteX2" fmla="*/ 15766390 w 15766390"/>
              <a:gd name="connsiteY2" fmla="*/ 7696084 h 8093978"/>
              <a:gd name="connsiteX3" fmla="*/ 0 w 15766390"/>
              <a:gd name="connsiteY3" fmla="*/ 8093978 h 8093978"/>
              <a:gd name="connsiteX4" fmla="*/ 8090518 w 15766390"/>
              <a:gd name="connsiteY4" fmla="*/ 0 h 8093978"/>
              <a:gd name="connsiteX0" fmla="*/ 8090518 w 15766390"/>
              <a:gd name="connsiteY0" fmla="*/ 0 h 8093978"/>
              <a:gd name="connsiteX1" fmla="*/ 12268236 w 15766390"/>
              <a:gd name="connsiteY1" fmla="*/ 4161315 h 8093978"/>
              <a:gd name="connsiteX2" fmla="*/ 15766390 w 15766390"/>
              <a:gd name="connsiteY2" fmla="*/ 7696084 h 8093978"/>
              <a:gd name="connsiteX3" fmla="*/ 0 w 15766390"/>
              <a:gd name="connsiteY3" fmla="*/ 8093978 h 8093978"/>
              <a:gd name="connsiteX4" fmla="*/ 8090518 w 15766390"/>
              <a:gd name="connsiteY4" fmla="*/ 0 h 8093978"/>
              <a:gd name="connsiteX0" fmla="*/ 8090518 w 15318759"/>
              <a:gd name="connsiteY0" fmla="*/ 0 h 8093978"/>
              <a:gd name="connsiteX1" fmla="*/ 12268236 w 15318759"/>
              <a:gd name="connsiteY1" fmla="*/ 4161315 h 8093978"/>
              <a:gd name="connsiteX2" fmla="*/ 15318759 w 15318759"/>
              <a:gd name="connsiteY2" fmla="*/ 7513715 h 8093978"/>
              <a:gd name="connsiteX3" fmla="*/ 0 w 15318759"/>
              <a:gd name="connsiteY3" fmla="*/ 8093978 h 8093978"/>
              <a:gd name="connsiteX4" fmla="*/ 8090518 w 15318759"/>
              <a:gd name="connsiteY4" fmla="*/ 0 h 8093978"/>
              <a:gd name="connsiteX0" fmla="*/ 8090518 w 15467969"/>
              <a:gd name="connsiteY0" fmla="*/ 0 h 8093978"/>
              <a:gd name="connsiteX1" fmla="*/ 12268236 w 15467969"/>
              <a:gd name="connsiteY1" fmla="*/ 4161315 h 8093978"/>
              <a:gd name="connsiteX2" fmla="*/ 15467969 w 15467969"/>
              <a:gd name="connsiteY2" fmla="*/ 7397662 h 8093978"/>
              <a:gd name="connsiteX3" fmla="*/ 0 w 15467969"/>
              <a:gd name="connsiteY3" fmla="*/ 8093978 h 8093978"/>
              <a:gd name="connsiteX4" fmla="*/ 8090518 w 15467969"/>
              <a:gd name="connsiteY4" fmla="*/ 0 h 8093978"/>
              <a:gd name="connsiteX0" fmla="*/ 8090518 w 15534283"/>
              <a:gd name="connsiteY0" fmla="*/ 0 h 8093978"/>
              <a:gd name="connsiteX1" fmla="*/ 12268236 w 15534283"/>
              <a:gd name="connsiteY1" fmla="*/ 4161315 h 8093978"/>
              <a:gd name="connsiteX2" fmla="*/ 15534283 w 15534283"/>
              <a:gd name="connsiteY2" fmla="*/ 7331347 h 8093978"/>
              <a:gd name="connsiteX3" fmla="*/ 0 w 15534283"/>
              <a:gd name="connsiteY3" fmla="*/ 8093978 h 8093978"/>
              <a:gd name="connsiteX4" fmla="*/ 8090518 w 15534283"/>
              <a:gd name="connsiteY4" fmla="*/ 0 h 8093978"/>
              <a:gd name="connsiteX0" fmla="*/ 8123676 w 15534283"/>
              <a:gd name="connsiteY0" fmla="*/ 0 h 8093978"/>
              <a:gd name="connsiteX1" fmla="*/ 12268236 w 15534283"/>
              <a:gd name="connsiteY1" fmla="*/ 4161315 h 8093978"/>
              <a:gd name="connsiteX2" fmla="*/ 15534283 w 15534283"/>
              <a:gd name="connsiteY2" fmla="*/ 7331347 h 8093978"/>
              <a:gd name="connsiteX3" fmla="*/ 0 w 15534283"/>
              <a:gd name="connsiteY3" fmla="*/ 8093978 h 8093978"/>
              <a:gd name="connsiteX4" fmla="*/ 8123676 w 15534283"/>
              <a:gd name="connsiteY4" fmla="*/ 0 h 8093978"/>
              <a:gd name="connsiteX0" fmla="*/ 8123676 w 15534283"/>
              <a:gd name="connsiteY0" fmla="*/ 0 h 8093978"/>
              <a:gd name="connsiteX1" fmla="*/ 12268236 w 15534283"/>
              <a:gd name="connsiteY1" fmla="*/ 4161315 h 8093978"/>
              <a:gd name="connsiteX2" fmla="*/ 15534283 w 15534283"/>
              <a:gd name="connsiteY2" fmla="*/ 7331347 h 8093978"/>
              <a:gd name="connsiteX3" fmla="*/ 0 w 15534283"/>
              <a:gd name="connsiteY3" fmla="*/ 8093978 h 8093978"/>
              <a:gd name="connsiteX4" fmla="*/ 8123676 w 15534283"/>
              <a:gd name="connsiteY4" fmla="*/ 0 h 8093978"/>
              <a:gd name="connsiteX0" fmla="*/ 8123676 w 15534283"/>
              <a:gd name="connsiteY0" fmla="*/ 0 h 8093978"/>
              <a:gd name="connsiteX1" fmla="*/ 12301393 w 15534283"/>
              <a:gd name="connsiteY1" fmla="*/ 4128157 h 8093978"/>
              <a:gd name="connsiteX2" fmla="*/ 15534283 w 15534283"/>
              <a:gd name="connsiteY2" fmla="*/ 7331347 h 8093978"/>
              <a:gd name="connsiteX3" fmla="*/ 0 w 15534283"/>
              <a:gd name="connsiteY3" fmla="*/ 8093978 h 8093978"/>
              <a:gd name="connsiteX4" fmla="*/ 8123676 w 15534283"/>
              <a:gd name="connsiteY4" fmla="*/ 0 h 8093978"/>
              <a:gd name="connsiteX0" fmla="*/ 8123676 w 15534283"/>
              <a:gd name="connsiteY0" fmla="*/ 0 h 8093978"/>
              <a:gd name="connsiteX1" fmla="*/ 12301393 w 15534283"/>
              <a:gd name="connsiteY1" fmla="*/ 4128157 h 8093978"/>
              <a:gd name="connsiteX2" fmla="*/ 15534283 w 15534283"/>
              <a:gd name="connsiteY2" fmla="*/ 7331347 h 8093978"/>
              <a:gd name="connsiteX3" fmla="*/ 0 w 15534283"/>
              <a:gd name="connsiteY3" fmla="*/ 8093978 h 8093978"/>
              <a:gd name="connsiteX4" fmla="*/ 8123676 w 15534283"/>
              <a:gd name="connsiteY4" fmla="*/ 0 h 8093978"/>
              <a:gd name="connsiteX0" fmla="*/ 8123676 w 15534283"/>
              <a:gd name="connsiteY0" fmla="*/ 0 h 8093978"/>
              <a:gd name="connsiteX1" fmla="*/ 12301393 w 15534283"/>
              <a:gd name="connsiteY1" fmla="*/ 4128157 h 8093978"/>
              <a:gd name="connsiteX2" fmla="*/ 15534283 w 15534283"/>
              <a:gd name="connsiteY2" fmla="*/ 7331347 h 8093978"/>
              <a:gd name="connsiteX3" fmla="*/ 0 w 15534283"/>
              <a:gd name="connsiteY3" fmla="*/ 8093978 h 8093978"/>
              <a:gd name="connsiteX4" fmla="*/ 8123676 w 15534283"/>
              <a:gd name="connsiteY4" fmla="*/ 0 h 809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4283" h="8093978">
                <a:moveTo>
                  <a:pt x="8123676" y="0"/>
                </a:moveTo>
                <a:lnTo>
                  <a:pt x="12301393" y="4128157"/>
                </a:lnTo>
                <a:lnTo>
                  <a:pt x="15534283" y="7331347"/>
                </a:lnTo>
                <a:lnTo>
                  <a:pt x="0" y="8093978"/>
                </a:lnTo>
                <a:lnTo>
                  <a:pt x="8123676" y="0"/>
                </a:lnTo>
                <a:close/>
              </a:path>
            </a:pathLst>
          </a:custGeom>
          <a:solidFill>
            <a:srgbClr val="C4E2F6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076325"/>
            <a:ext cx="7232285" cy="157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5600" spc="123" dirty="0">
                <a:solidFill>
                  <a:srgbClr val="FFFFFF"/>
                </a:solidFill>
                <a:latin typeface="Raleway Heavy Bold"/>
              </a:rPr>
              <a:t>PR </a:t>
            </a:r>
            <a:r>
              <a:rPr lang="en-US" sz="5600" spc="123" dirty="0">
                <a:solidFill>
                  <a:srgbClr val="FFFFFF"/>
                </a:solidFill>
                <a:latin typeface="Arial Black" panose="020B0A04020102020204" pitchFamily="34" charset="0"/>
              </a:rPr>
              <a:t>POPCORN</a:t>
            </a:r>
            <a:r>
              <a:rPr lang="en-US" sz="5600" spc="123" dirty="0">
                <a:solidFill>
                  <a:srgbClr val="FFFFFF"/>
                </a:solidFill>
                <a:latin typeface="Raleway Heavy Bold"/>
              </a:rPr>
              <a:t> </a:t>
            </a:r>
          </a:p>
          <a:p>
            <a:pPr algn="l">
              <a:lnSpc>
                <a:spcPts val="6104"/>
              </a:lnSpc>
            </a:pPr>
            <a:r>
              <a:rPr lang="en-US" sz="5600" spc="123" dirty="0">
                <a:solidFill>
                  <a:srgbClr val="FFFFFF"/>
                </a:solidFill>
                <a:latin typeface="Raleway Heavy Bold"/>
              </a:rPr>
              <a:t>WINNER'S CIRCLE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9600" y="3359209"/>
            <a:ext cx="8115300" cy="565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n-US" sz="4200" dirty="0">
                <a:solidFill>
                  <a:srgbClr val="FFFFFF"/>
                </a:solidFill>
                <a:latin typeface="Arial Black" panose="020B0A04020102020204" pitchFamily="34" charset="0"/>
              </a:rPr>
              <a:t>ONLINE SALES INCLUDED!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631281"/>
            <a:ext cx="6896100" cy="2709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$3,000 sold a Scout will have their choice of prize from Pecatonica River's "Winner Circle".  Unit kernel will enter their Scouts into the Winner Circle on the Pecatonica website.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218EED-1684-3BD6-4B3D-11E222A26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5" t="17952" r="22670" b="7937"/>
          <a:stretch/>
        </p:blipFill>
        <p:spPr bwMode="auto">
          <a:xfrm rot="10800000">
            <a:off x="8641985" y="114300"/>
            <a:ext cx="8579215" cy="10038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289888" y="-2078922"/>
            <a:ext cx="19022613" cy="8936693"/>
            <a:chOff x="0" y="0"/>
            <a:chExt cx="3130550" cy="14707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470711"/>
            </a:xfrm>
            <a:custGeom>
              <a:avLst/>
              <a:gdLst/>
              <a:ahLst/>
              <a:cxnLst/>
              <a:rect l="l" t="t" r="r" b="b"/>
              <a:pathLst>
                <a:path w="3130550" h="1470711">
                  <a:moveTo>
                    <a:pt x="0" y="552450"/>
                  </a:moveTo>
                  <a:lnTo>
                    <a:pt x="0" y="1470711"/>
                  </a:lnTo>
                  <a:lnTo>
                    <a:pt x="3130550" y="147071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B447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62449" y="1341088"/>
            <a:ext cx="15963102" cy="80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4"/>
              </a:lnSpc>
            </a:pPr>
            <a:r>
              <a:rPr lang="en-US" sz="5600" spc="123" dirty="0">
                <a:solidFill>
                  <a:srgbClr val="FFFFFF"/>
                </a:solidFill>
                <a:latin typeface="Arial Black" panose="020B0A04020102020204" pitchFamily="34" charset="0"/>
              </a:rPr>
              <a:t>WHERE TO SELL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889974" y="3762375"/>
            <a:ext cx="2762250" cy="27622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90187" y="3762375"/>
            <a:ext cx="2762250" cy="27622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90400" y="3762375"/>
            <a:ext cx="2762250" cy="27622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90613" y="3762375"/>
            <a:ext cx="2762250" cy="276225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8669" y="4440644"/>
            <a:ext cx="1405711" cy="14057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40243" y="4555406"/>
            <a:ext cx="1662990" cy="117618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748613" y="6574527"/>
            <a:ext cx="3044971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 &amp; Sell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in high traffic area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is ordered in advance on consignment from Council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42961" y="6574527"/>
            <a:ext cx="2856702" cy="1943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&amp; Deliver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Show &amp; Sell and Take Order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is taken door to door &amp; sold on the spot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43174" y="6574527"/>
            <a:ext cx="3053626" cy="2302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Order</a:t>
            </a:r>
          </a:p>
          <a:p>
            <a:pPr algn="ctr">
              <a:lnSpc>
                <a:spcPts val="2800"/>
              </a:lnSpc>
            </a:pPr>
            <a:r>
              <a:rPr lang="en-US" sz="3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way of going door to door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is delivered after the sale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90612" y="6574527"/>
            <a:ext cx="3287587" cy="2302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Store</a:t>
            </a:r>
          </a:p>
          <a:p>
            <a:pPr algn="ctr">
              <a:lnSpc>
                <a:spcPts val="2800"/>
              </a:lnSpc>
            </a:pPr>
            <a:r>
              <a:rPr lang="en-US" sz="3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 can support all across the country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Scout gets credit for sales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16624" y="4488812"/>
            <a:ext cx="1309376" cy="130937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7527" y="4488812"/>
            <a:ext cx="807143" cy="11869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0524" r="35105"/>
          <a:stretch>
            <a:fillRect/>
          </a:stretch>
        </p:blipFill>
        <p:spPr>
          <a:xfrm>
            <a:off x="12801600" y="-419100"/>
            <a:ext cx="5707838" cy="1112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72" t="1621" b="1435"/>
          <a:stretch>
            <a:fillRect/>
          </a:stretch>
        </p:blipFill>
        <p:spPr>
          <a:xfrm>
            <a:off x="13849921" y="1028700"/>
            <a:ext cx="3302130" cy="698715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2700000">
            <a:off x="-5282272" y="-1468422"/>
            <a:ext cx="15991076" cy="8186869"/>
          </a:xfrm>
          <a:prstGeom prst="rect">
            <a:avLst/>
          </a:prstGeom>
          <a:solidFill>
            <a:srgbClr val="C4E2F6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019175"/>
            <a:ext cx="1024890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STOREFRONT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699" y="2596437"/>
            <a:ext cx="10831543" cy="5822643"/>
            <a:chOff x="-1" y="-38100"/>
            <a:chExt cx="14442057" cy="7763524"/>
          </a:xfrm>
        </p:grpSpPr>
        <p:sp>
          <p:nvSpPr>
            <p:cNvPr id="7" name="TextBox 7"/>
            <p:cNvSpPr txBox="1"/>
            <p:nvPr/>
          </p:nvSpPr>
          <p:spPr>
            <a:xfrm>
              <a:off x="0" y="-38100"/>
              <a:ext cx="12303727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3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PRPOPCORNSTORE.COM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7107"/>
              <a:ext cx="12303727" cy="223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 of every purchase goes back to Scouting – 30% to the Scout's Unit and </a:t>
              </a:r>
            </a:p>
            <a:p>
              <a:pPr>
                <a:lnSpc>
                  <a:spcPts val="4500"/>
                </a:lnSpc>
              </a:pPr>
              <a:r>
                <a:rPr lang="en-US" sz="3000" spc="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30% to the Council in their name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" y="3636676"/>
              <a:ext cx="12303726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3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SHIPPING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" y="4319089"/>
              <a:ext cx="12303727" cy="704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deliveries to worry about - all ships from PRP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442964"/>
              <a:ext cx="14442056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3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 SALES COUNT TOWARDS PRIZE LEVELS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258574"/>
              <a:ext cx="12303727" cy="14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6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Personable email can be sent to family &amp; friends with customized video message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1B447E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071017" y="6718874"/>
            <a:ext cx="14032119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750" t="23530" r="76667" b="56119"/>
          <a:stretch/>
        </p:blipFill>
        <p:spPr>
          <a:xfrm>
            <a:off x="16476" y="38100"/>
            <a:ext cx="2971800" cy="33528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667" t="24118" r="64583" b="55994"/>
          <a:stretch/>
        </p:blipFill>
        <p:spPr>
          <a:xfrm>
            <a:off x="3073494" y="114300"/>
            <a:ext cx="2713604" cy="327660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7917" t="22549" r="51667" b="55368"/>
          <a:stretch/>
        </p:blipFill>
        <p:spPr>
          <a:xfrm>
            <a:off x="5872316" y="38100"/>
            <a:ext cx="2977117" cy="335280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584" t="23036" r="39166" b="55542"/>
          <a:stretch/>
        </p:blipFill>
        <p:spPr>
          <a:xfrm>
            <a:off x="8934651" y="38100"/>
            <a:ext cx="3314471" cy="3352800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2916" t="23333" r="27501" b="55209"/>
          <a:stretch/>
        </p:blipFill>
        <p:spPr>
          <a:xfrm>
            <a:off x="12334340" y="114300"/>
            <a:ext cx="2754574" cy="327660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74167" t="22549" r="15000" b="55494"/>
          <a:stretch/>
        </p:blipFill>
        <p:spPr>
          <a:xfrm>
            <a:off x="15174133" y="-38100"/>
            <a:ext cx="3113867" cy="3352800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7917" t="55490" r="80833" b="20196"/>
          <a:stretch/>
        </p:blipFill>
        <p:spPr>
          <a:xfrm>
            <a:off x="-19944" y="6740652"/>
            <a:ext cx="2922835" cy="3355848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9949" t="55490" r="69634" b="20196"/>
          <a:stretch/>
        </p:blipFill>
        <p:spPr>
          <a:xfrm>
            <a:off x="3122029" y="6667500"/>
            <a:ext cx="2706329" cy="3355848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1250" t="55490" r="58333" b="20196"/>
          <a:stretch/>
        </p:blipFill>
        <p:spPr>
          <a:xfrm>
            <a:off x="6047496" y="6667500"/>
            <a:ext cx="2706329" cy="3355848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42500" t="55490" r="44583" b="20196"/>
          <a:stretch/>
        </p:blipFill>
        <p:spPr>
          <a:xfrm>
            <a:off x="8972963" y="6667500"/>
            <a:ext cx="3355848" cy="3355848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7917" t="55490" r="33750" b="20196"/>
          <a:stretch/>
        </p:blipFill>
        <p:spPr>
          <a:xfrm>
            <a:off x="12547949" y="6667500"/>
            <a:ext cx="2165063" cy="3355848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69167" t="55490" r="17916" b="20196"/>
          <a:stretch/>
        </p:blipFill>
        <p:spPr>
          <a:xfrm>
            <a:off x="14932152" y="6667500"/>
            <a:ext cx="3355848" cy="3355848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2917" t="55490" r="7225" b="20196"/>
          <a:stretch/>
        </p:blipFill>
        <p:spPr>
          <a:xfrm>
            <a:off x="15450490" y="3485902"/>
            <a:ext cx="2561152" cy="3355848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1143000" y="3797132"/>
            <a:ext cx="10248900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231F20"/>
                </a:solidFill>
                <a:latin typeface="Raleway" pitchFamily="2" charset="0"/>
              </a:rPr>
              <a:t>PRPOPCORNSTORE.COM</a:t>
            </a:r>
          </a:p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231F20"/>
                </a:solidFill>
                <a:latin typeface="Raleway" pitchFamily="2" charset="0"/>
              </a:rPr>
              <a:t>Opens: September 22nd</a:t>
            </a:r>
          </a:p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231F20"/>
                </a:solidFill>
                <a:latin typeface="Raleway" pitchFamily="2" charset="0"/>
              </a:rPr>
              <a:t>Closes: November 20th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854" y="3845241"/>
            <a:ext cx="4139914" cy="26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98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40524" r="35105" b="3999"/>
          <a:stretch/>
        </p:blipFill>
        <p:spPr>
          <a:xfrm>
            <a:off x="12801600" y="-419100"/>
            <a:ext cx="5707838" cy="106803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72" t="1621" b="1435"/>
          <a:stretch>
            <a:fillRect/>
          </a:stretch>
        </p:blipFill>
        <p:spPr>
          <a:xfrm>
            <a:off x="13849921" y="1028700"/>
            <a:ext cx="3302130" cy="698715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2700000">
            <a:off x="-4662074" y="-1402027"/>
            <a:ext cx="15398379" cy="7863579"/>
          </a:xfrm>
          <a:custGeom>
            <a:avLst/>
            <a:gdLst>
              <a:gd name="connsiteX0" fmla="*/ 0 w 15991076"/>
              <a:gd name="connsiteY0" fmla="*/ 0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0 w 15991076"/>
              <a:gd name="connsiteY4" fmla="*/ 0 h 8186869"/>
              <a:gd name="connsiteX0" fmla="*/ 5145687 w 15991076"/>
              <a:gd name="connsiteY0" fmla="*/ 5549799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5145687 w 15991076"/>
              <a:gd name="connsiteY4" fmla="*/ 5549799 h 8186869"/>
              <a:gd name="connsiteX0" fmla="*/ 3987234 w 15991076"/>
              <a:gd name="connsiteY0" fmla="*/ 4283583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3987234 w 15991076"/>
              <a:gd name="connsiteY4" fmla="*/ 4283583 h 8186869"/>
              <a:gd name="connsiteX0" fmla="*/ 3987234 w 15991076"/>
              <a:gd name="connsiteY0" fmla="*/ 3960293 h 7863579"/>
              <a:gd name="connsiteX1" fmla="*/ 7962728 w 15991076"/>
              <a:gd name="connsiteY1" fmla="*/ 0 h 7863579"/>
              <a:gd name="connsiteX2" fmla="*/ 15991076 w 15991076"/>
              <a:gd name="connsiteY2" fmla="*/ 7863579 h 7863579"/>
              <a:gd name="connsiteX3" fmla="*/ 0 w 15991076"/>
              <a:gd name="connsiteY3" fmla="*/ 7863579 h 7863579"/>
              <a:gd name="connsiteX4" fmla="*/ 3987234 w 15991076"/>
              <a:gd name="connsiteY4" fmla="*/ 3960293 h 7863579"/>
              <a:gd name="connsiteX0" fmla="*/ 2586314 w 14590156"/>
              <a:gd name="connsiteY0" fmla="*/ 3960293 h 7863579"/>
              <a:gd name="connsiteX1" fmla="*/ 6561808 w 14590156"/>
              <a:gd name="connsiteY1" fmla="*/ 0 h 7863579"/>
              <a:gd name="connsiteX2" fmla="*/ 14590156 w 14590156"/>
              <a:gd name="connsiteY2" fmla="*/ 7863579 h 7863579"/>
              <a:gd name="connsiteX3" fmla="*/ 0 w 14590156"/>
              <a:gd name="connsiteY3" fmla="*/ 6866771 h 7863579"/>
              <a:gd name="connsiteX4" fmla="*/ 2586314 w 14590156"/>
              <a:gd name="connsiteY4" fmla="*/ 3960293 h 7863579"/>
              <a:gd name="connsiteX0" fmla="*/ 3394537 w 15398379"/>
              <a:gd name="connsiteY0" fmla="*/ 3960293 h 7863579"/>
              <a:gd name="connsiteX1" fmla="*/ 7370031 w 15398379"/>
              <a:gd name="connsiteY1" fmla="*/ 0 h 7863579"/>
              <a:gd name="connsiteX2" fmla="*/ 15398379 w 15398379"/>
              <a:gd name="connsiteY2" fmla="*/ 7863579 h 7863579"/>
              <a:gd name="connsiteX3" fmla="*/ 0 w 15398379"/>
              <a:gd name="connsiteY3" fmla="*/ 7297823 h 7863579"/>
              <a:gd name="connsiteX4" fmla="*/ 3394537 w 15398379"/>
              <a:gd name="connsiteY4" fmla="*/ 3960293 h 786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8379" h="7863579">
                <a:moveTo>
                  <a:pt x="3394537" y="3960293"/>
                </a:moveTo>
                <a:lnTo>
                  <a:pt x="7370031" y="0"/>
                </a:lnTo>
                <a:lnTo>
                  <a:pt x="15398379" y="7863579"/>
                </a:lnTo>
                <a:lnTo>
                  <a:pt x="0" y="7297823"/>
                </a:lnTo>
                <a:lnTo>
                  <a:pt x="3394537" y="3960293"/>
                </a:lnTo>
                <a:close/>
              </a:path>
            </a:pathLst>
          </a:custGeom>
          <a:solidFill>
            <a:srgbClr val="C4E2F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1019175"/>
            <a:ext cx="1024890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>
                <a:solidFill>
                  <a:srgbClr val="231F20"/>
                </a:solidFill>
                <a:latin typeface="Raleway" pitchFamily="2" charset="0"/>
              </a:rPr>
              <a:t>ONLINE STOREFRONT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318943"/>
            <a:ext cx="9227795" cy="524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endParaRPr lang="en-US" sz="3000" spc="60" dirty="0">
              <a:solidFill>
                <a:srgbClr val="231F20"/>
              </a:solidFill>
              <a:latin typeface="Raleway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0" y="9234746"/>
            <a:ext cx="18509438" cy="1026515"/>
          </a:xfrm>
          <a:prstGeom prst="rect">
            <a:avLst/>
          </a:prstGeom>
          <a:solidFill>
            <a:srgbClr val="1B447E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0986D2E-5261-C5CD-1255-4F38CE83E777}"/>
              </a:ext>
            </a:extLst>
          </p:cNvPr>
          <p:cNvSpPr txBox="1"/>
          <p:nvPr/>
        </p:nvSpPr>
        <p:spPr>
          <a:xfrm>
            <a:off x="1028699" y="2333327"/>
            <a:ext cx="11756762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solidFill>
                  <a:srgbClr val="21477D"/>
                </a:solidFill>
                <a:effectLst/>
                <a:latin typeface="Raleway" pitchFamily="2" charset="0"/>
                <a:ea typeface="Times New Roman" panose="02020603050405020304" pitchFamily="18" charset="0"/>
              </a:rPr>
              <a:t>Customers can search by Scout name, Council or unit if they arrive at the store without the seller id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21477D"/>
              </a:solidFill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solidFill>
                  <a:srgbClr val="21477D"/>
                </a:solidFill>
                <a:effectLst/>
                <a:latin typeface="Raleway" pitchFamily="2" charset="0"/>
                <a:ea typeface="Times New Roman" panose="02020603050405020304" pitchFamily="18" charset="0"/>
              </a:rPr>
              <a:t>Store will display the Scout Name at the top of the page, so the consumer knows who they are supporting.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21477D"/>
              </a:solidFill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solidFill>
                  <a:srgbClr val="21477D"/>
                </a:solidFill>
                <a:effectLst/>
                <a:latin typeface="Raleway" pitchFamily="2" charset="0"/>
                <a:ea typeface="Times New Roman" panose="02020603050405020304" pitchFamily="18" charset="0"/>
              </a:rPr>
              <a:t>Updated images show what bundles look like so there is no confusion on packaging.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21477D"/>
              </a:solidFill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solidFill>
                  <a:srgbClr val="21477D"/>
                </a:solidFill>
                <a:effectLst/>
                <a:latin typeface="Raleway" pitchFamily="2" charset="0"/>
                <a:ea typeface="Times New Roman" panose="02020603050405020304" pitchFamily="18" charset="0"/>
              </a:rPr>
              <a:t>Online sales will be live in Scout Boss, Kernel Tracker, and </a:t>
            </a:r>
            <a:r>
              <a:rPr lang="en-US" sz="3000" dirty="0" err="1">
                <a:solidFill>
                  <a:srgbClr val="21477D"/>
                </a:solidFill>
                <a:effectLst/>
                <a:latin typeface="Raleway" pitchFamily="2" charset="0"/>
                <a:ea typeface="Times New Roman" panose="02020603050405020304" pitchFamily="18" charset="0"/>
              </a:rPr>
              <a:t>MyPRPopcorn</a:t>
            </a:r>
            <a:r>
              <a:rPr lang="en-US" sz="3000" dirty="0">
                <a:solidFill>
                  <a:srgbClr val="21477D"/>
                </a:solidFill>
                <a:effectLst/>
                <a:latin typeface="Raleway" pitchFamily="2" charset="0"/>
                <a:ea typeface="Times New Roman" panose="02020603050405020304" pitchFamily="18" charset="0"/>
              </a:rPr>
              <a:t> (PRP no longer has to process to get them to show up)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21477D"/>
              </a:solidFill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solidFill>
                  <a:srgbClr val="21477D"/>
                </a:solidFill>
                <a:effectLst/>
                <a:latin typeface="Raleway" pitchFamily="2" charset="0"/>
                <a:ea typeface="Times New Roman" panose="02020603050405020304" pitchFamily="18" charset="0"/>
              </a:rPr>
              <a:t>Notification emails will no longer be sent as the data will be live in the system</a:t>
            </a:r>
            <a:endParaRPr lang="en-US" sz="3000" dirty="0">
              <a:solidFill>
                <a:srgbClr val="21477D"/>
              </a:solidFill>
              <a:effectLst/>
              <a:latin typeface="Raleway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9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5512" y="423173"/>
            <a:ext cx="16956976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PLACING YOUR SHOW &amp; SELL ORDER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10E7A2-D245-4667-A198-9F603B78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2106"/>
            <a:ext cx="10620375" cy="8420100"/>
          </a:xfrm>
          <a:prstGeom prst="rect">
            <a:avLst/>
          </a:prstGeom>
        </p:spPr>
      </p:pic>
      <p:sp>
        <p:nvSpPr>
          <p:cNvPr id="15" name="Left Arrow 7">
            <a:extLst>
              <a:ext uri="{FF2B5EF4-FFF2-40B4-BE49-F238E27FC236}">
                <a16:creationId xmlns:a16="http://schemas.microsoft.com/office/drawing/2014/main" id="{3A0EF344-7537-4AD1-9AC1-3173F6872273}"/>
              </a:ext>
            </a:extLst>
          </p:cNvPr>
          <p:cNvSpPr/>
          <p:nvPr/>
        </p:nvSpPr>
        <p:spPr>
          <a:xfrm rot="16200000">
            <a:off x="896112" y="2663907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FC8189-2179-4C72-8C00-E27B9BE1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497423"/>
            <a:ext cx="9936835" cy="55979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010919-0208-4FE5-9CB8-16155AED9191}"/>
              </a:ext>
            </a:extLst>
          </p:cNvPr>
          <p:cNvSpPr/>
          <p:nvPr/>
        </p:nvSpPr>
        <p:spPr>
          <a:xfrm>
            <a:off x="5410200" y="2100033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1. From your dashboard, click on New Order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F91AD-6EA2-4095-AE20-EDC96A30B313}"/>
              </a:ext>
            </a:extLst>
          </p:cNvPr>
          <p:cNvSpPr/>
          <p:nvPr/>
        </p:nvSpPr>
        <p:spPr>
          <a:xfrm>
            <a:off x="7727035" y="5022824"/>
            <a:ext cx="6477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2. Select Show &amp; Sell under Order Type and appropriate Pick Up Location for your District and click submit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22" name="Left Arrow 7">
            <a:extLst>
              <a:ext uri="{FF2B5EF4-FFF2-40B4-BE49-F238E27FC236}">
                <a16:creationId xmlns:a16="http://schemas.microsoft.com/office/drawing/2014/main" id="{5F99CEC1-AEC7-41DE-943E-2CF85288662C}"/>
              </a:ext>
            </a:extLst>
          </p:cNvPr>
          <p:cNvSpPr/>
          <p:nvPr/>
        </p:nvSpPr>
        <p:spPr>
          <a:xfrm rot="10800000">
            <a:off x="7772401" y="9379195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1A19A-2D47-4916-C20D-4DF528F2D8AF}"/>
              </a:ext>
            </a:extLst>
          </p:cNvPr>
          <p:cNvSpPr/>
          <p:nvPr/>
        </p:nvSpPr>
        <p:spPr>
          <a:xfrm>
            <a:off x="13030200" y="6835149"/>
            <a:ext cx="5410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3. Enter the number of cases for each product type and click submit/update at bottom of screen</a:t>
            </a:r>
          </a:p>
          <a:p>
            <a:endParaRPr lang="en-US" sz="4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/>
      <p:bldP spid="22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3400" y="467857"/>
            <a:ext cx="16956976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KERNEL TRACKER TOOL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9972F5-3C76-4A3E-9186-5AF2BE95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5364"/>
            <a:ext cx="13062827" cy="3693935"/>
          </a:xfrm>
          <a:prstGeom prst="rect">
            <a:avLst/>
          </a:prstGeom>
        </p:spPr>
      </p:pic>
      <p:sp>
        <p:nvSpPr>
          <p:cNvPr id="14" name="Left Arrow 7">
            <a:extLst>
              <a:ext uri="{FF2B5EF4-FFF2-40B4-BE49-F238E27FC236}">
                <a16:creationId xmlns:a16="http://schemas.microsoft.com/office/drawing/2014/main" id="{E815E9C0-ED33-4A52-8EB8-22FC845F9827}"/>
              </a:ext>
            </a:extLst>
          </p:cNvPr>
          <p:cNvSpPr/>
          <p:nvPr/>
        </p:nvSpPr>
        <p:spPr>
          <a:xfrm rot="16200000">
            <a:off x="11183112" y="3678164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4275E8-A4ED-419B-95D9-093A4F6A8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813322"/>
            <a:ext cx="3914775" cy="39719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E9EC97-0F42-42B7-8916-7C4805632189}"/>
              </a:ext>
            </a:extLst>
          </p:cNvPr>
          <p:cNvSpPr/>
          <p:nvPr/>
        </p:nvSpPr>
        <p:spPr>
          <a:xfrm>
            <a:off x="10744200" y="797421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1. From your dashboard click on Kernel Tracker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E33305-1B9E-4C13-9A73-21763F78DDF3}"/>
              </a:ext>
            </a:extLst>
          </p:cNvPr>
          <p:cNvSpPr/>
          <p:nvPr/>
        </p:nvSpPr>
        <p:spPr>
          <a:xfrm>
            <a:off x="304800" y="5813322"/>
            <a:ext cx="2895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2. The first time you log in, you will need to create your account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FD866-D521-4FE7-8B7C-C358551E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214" y="5808575"/>
            <a:ext cx="10639425" cy="4238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F3CDA97-3EDC-4088-A36F-7D2835B80C03}"/>
              </a:ext>
            </a:extLst>
          </p:cNvPr>
          <p:cNvSpPr/>
          <p:nvPr/>
        </p:nvSpPr>
        <p:spPr>
          <a:xfrm>
            <a:off x="13807527" y="3538186"/>
            <a:ext cx="40821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3. Click on dashboard to view your product stock and distribution to scouts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20" name="Left Arrow 7">
            <a:extLst>
              <a:ext uri="{FF2B5EF4-FFF2-40B4-BE49-F238E27FC236}">
                <a16:creationId xmlns:a16="http://schemas.microsoft.com/office/drawing/2014/main" id="{D1E2F129-9FE2-4274-BB24-088A91CDB7F6}"/>
              </a:ext>
            </a:extLst>
          </p:cNvPr>
          <p:cNvSpPr/>
          <p:nvPr/>
        </p:nvSpPr>
        <p:spPr>
          <a:xfrm>
            <a:off x="7296912" y="6982616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3400" y="467857"/>
            <a:ext cx="16956976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ENTER SCOUT INFO FOR NEW SCOUTS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FD866-D521-4FE7-8B7C-C358551E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89" y="2445925"/>
            <a:ext cx="11601972" cy="46220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F3CDA97-3EDC-4088-A36F-7D2835B80C03}"/>
              </a:ext>
            </a:extLst>
          </p:cNvPr>
          <p:cNvSpPr/>
          <p:nvPr/>
        </p:nvSpPr>
        <p:spPr>
          <a:xfrm>
            <a:off x="12696580" y="2493405"/>
            <a:ext cx="4935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2. Click on Add Scout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20" name="Left Arrow 7">
            <a:extLst>
              <a:ext uri="{FF2B5EF4-FFF2-40B4-BE49-F238E27FC236}">
                <a16:creationId xmlns:a16="http://schemas.microsoft.com/office/drawing/2014/main" id="{D1E2F129-9FE2-4274-BB24-088A91CDB7F6}"/>
              </a:ext>
            </a:extLst>
          </p:cNvPr>
          <p:cNvSpPr/>
          <p:nvPr/>
        </p:nvSpPr>
        <p:spPr>
          <a:xfrm>
            <a:off x="8716066" y="5482399"/>
            <a:ext cx="855867" cy="42393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C90E3-F215-4043-AD4A-7A673CC8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572" y="3667435"/>
            <a:ext cx="5638800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84337BC-1DF6-49BB-83CB-2B5B38E498F1}"/>
              </a:ext>
            </a:extLst>
          </p:cNvPr>
          <p:cNvSpPr/>
          <p:nvPr/>
        </p:nvSpPr>
        <p:spPr>
          <a:xfrm>
            <a:off x="4191000" y="7467262"/>
            <a:ext cx="6629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3. Enter the Scout's information and click submit, repeat for all scouts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17961-D831-4345-A39D-B536AA364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344" y="5839855"/>
            <a:ext cx="7924656" cy="4286887"/>
          </a:xfrm>
          <a:prstGeom prst="rect">
            <a:avLst/>
          </a:prstGeom>
        </p:spPr>
      </p:pic>
      <p:sp>
        <p:nvSpPr>
          <p:cNvPr id="22" name="Left Arrow 7">
            <a:extLst>
              <a:ext uri="{FF2B5EF4-FFF2-40B4-BE49-F238E27FC236}">
                <a16:creationId xmlns:a16="http://schemas.microsoft.com/office/drawing/2014/main" id="{8DC19F68-E007-43CA-BB6F-20E96669B9AD}"/>
              </a:ext>
            </a:extLst>
          </p:cNvPr>
          <p:cNvSpPr/>
          <p:nvPr/>
        </p:nvSpPr>
        <p:spPr>
          <a:xfrm>
            <a:off x="15468600" y="4337437"/>
            <a:ext cx="855867" cy="42393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7">
            <a:extLst>
              <a:ext uri="{FF2B5EF4-FFF2-40B4-BE49-F238E27FC236}">
                <a16:creationId xmlns:a16="http://schemas.microsoft.com/office/drawing/2014/main" id="{784F84AD-91EF-4679-8146-15C2AEDEF9EA}"/>
              </a:ext>
            </a:extLst>
          </p:cNvPr>
          <p:cNvSpPr/>
          <p:nvPr/>
        </p:nvSpPr>
        <p:spPr>
          <a:xfrm>
            <a:off x="14743932" y="9258300"/>
            <a:ext cx="855867" cy="42393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E9EC97-0F42-42B7-8916-7C4805632189}"/>
              </a:ext>
            </a:extLst>
          </p:cNvPr>
          <p:cNvSpPr/>
          <p:nvPr/>
        </p:nvSpPr>
        <p:spPr>
          <a:xfrm>
            <a:off x="5510981" y="2270180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1. While in Kernel Tracker, click on Scouts</a:t>
            </a:r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 animBg="1"/>
      <p:bldP spid="23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45748-C1F2-DF3D-75D6-138EDAF7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635315"/>
            <a:ext cx="11517332" cy="40772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3400" y="467857"/>
            <a:ext cx="16956976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WORKSHEET TOOL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9972F5-3C76-4A3E-9186-5AF2BE95A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35364"/>
            <a:ext cx="13062827" cy="3693935"/>
          </a:xfrm>
          <a:prstGeom prst="rect">
            <a:avLst/>
          </a:prstGeom>
        </p:spPr>
      </p:pic>
      <p:sp>
        <p:nvSpPr>
          <p:cNvPr id="14" name="Left Arrow 7">
            <a:extLst>
              <a:ext uri="{FF2B5EF4-FFF2-40B4-BE49-F238E27FC236}">
                <a16:creationId xmlns:a16="http://schemas.microsoft.com/office/drawing/2014/main" id="{E815E9C0-ED33-4A52-8EB8-22FC845F9827}"/>
              </a:ext>
            </a:extLst>
          </p:cNvPr>
          <p:cNvSpPr/>
          <p:nvPr/>
        </p:nvSpPr>
        <p:spPr>
          <a:xfrm rot="16200000">
            <a:off x="9125712" y="3713988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E9EC97-0F42-42B7-8916-7C4805632189}"/>
              </a:ext>
            </a:extLst>
          </p:cNvPr>
          <p:cNvSpPr/>
          <p:nvPr/>
        </p:nvSpPr>
        <p:spPr>
          <a:xfrm>
            <a:off x="10744200" y="797421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1. From your dashboard click on Worksheet Tool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E33305-1B9E-4C13-9A73-21763F78DDF3}"/>
              </a:ext>
            </a:extLst>
          </p:cNvPr>
          <p:cNvSpPr/>
          <p:nvPr/>
        </p:nvSpPr>
        <p:spPr>
          <a:xfrm>
            <a:off x="304800" y="5813322"/>
            <a:ext cx="2895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2. Click download worksheet tool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3CDA97-3EDC-4088-A36F-7D2835B80C03}"/>
              </a:ext>
            </a:extLst>
          </p:cNvPr>
          <p:cNvSpPr/>
          <p:nvPr/>
        </p:nvSpPr>
        <p:spPr>
          <a:xfrm>
            <a:off x="14205826" y="3230509"/>
            <a:ext cx="40821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3. Save Excel Worksheet and populate with your Unit/Scout info. You will use this tool at the end of the sale to submit your scout totals to Council for awards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20" name="Left Arrow 7">
            <a:extLst>
              <a:ext uri="{FF2B5EF4-FFF2-40B4-BE49-F238E27FC236}">
                <a16:creationId xmlns:a16="http://schemas.microsoft.com/office/drawing/2014/main" id="{D1E2F129-9FE2-4274-BB24-088A91CDB7F6}"/>
              </a:ext>
            </a:extLst>
          </p:cNvPr>
          <p:cNvSpPr/>
          <p:nvPr/>
        </p:nvSpPr>
        <p:spPr>
          <a:xfrm>
            <a:off x="7752058" y="6929222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5512" y="423173"/>
            <a:ext cx="16956976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HELPFUL TIPS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10E7A2-D245-4667-A198-9F603B78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2106"/>
            <a:ext cx="10620375" cy="8420100"/>
          </a:xfrm>
          <a:prstGeom prst="rect">
            <a:avLst/>
          </a:prstGeom>
        </p:spPr>
      </p:pic>
      <p:sp>
        <p:nvSpPr>
          <p:cNvPr id="15" name="Left Arrow 7">
            <a:extLst>
              <a:ext uri="{FF2B5EF4-FFF2-40B4-BE49-F238E27FC236}">
                <a16:creationId xmlns:a16="http://schemas.microsoft.com/office/drawing/2014/main" id="{3A0EF344-7537-4AD1-9AC1-3173F6872273}"/>
              </a:ext>
            </a:extLst>
          </p:cNvPr>
          <p:cNvSpPr/>
          <p:nvPr/>
        </p:nvSpPr>
        <p:spPr>
          <a:xfrm rot="16200000">
            <a:off x="4172712" y="8745869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B4EC10-49BA-4E5E-A66F-ACF241FF1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45" y="1325921"/>
            <a:ext cx="8277225" cy="781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E0F3C-48E2-483F-A82B-92F5F10F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825" y="1325921"/>
            <a:ext cx="3267075" cy="4876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6A5117-DFDB-41EA-940C-5C5A6B0A2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2222198"/>
            <a:ext cx="775335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49262" y="1076325"/>
            <a:ext cx="6310038" cy="155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49"/>
              </a:lnSpc>
            </a:pPr>
            <a:r>
              <a:rPr lang="en-US" sz="5550" spc="122" dirty="0">
                <a:solidFill>
                  <a:srgbClr val="1B447E"/>
                </a:solidFill>
                <a:latin typeface="Arial Black" panose="020B0A04020102020204" pitchFamily="34" charset="0"/>
              </a:rPr>
              <a:t>Unit and Council Impact</a:t>
            </a:r>
          </a:p>
        </p:txBody>
      </p:sp>
      <p:sp>
        <p:nvSpPr>
          <p:cNvPr id="3" name="AutoShape 3"/>
          <p:cNvSpPr/>
          <p:nvPr/>
        </p:nvSpPr>
        <p:spPr>
          <a:xfrm rot="-2700000">
            <a:off x="-4831598" y="-1347098"/>
            <a:ext cx="15493708" cy="7838711"/>
          </a:xfrm>
          <a:custGeom>
            <a:avLst/>
            <a:gdLst>
              <a:gd name="connsiteX0" fmla="*/ 0 w 15991076"/>
              <a:gd name="connsiteY0" fmla="*/ 0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0 w 15991076"/>
              <a:gd name="connsiteY4" fmla="*/ 0 h 8186869"/>
              <a:gd name="connsiteX0" fmla="*/ 4658680 w 15991076"/>
              <a:gd name="connsiteY0" fmla="*/ 5454470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4658680 w 15991076"/>
              <a:gd name="connsiteY4" fmla="*/ 5454470 h 8186869"/>
              <a:gd name="connsiteX0" fmla="*/ 3813155 w 15991076"/>
              <a:gd name="connsiteY0" fmla="*/ 4476313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3813155 w 15991076"/>
              <a:gd name="connsiteY4" fmla="*/ 4476313 h 8186869"/>
              <a:gd name="connsiteX0" fmla="*/ 3415261 w 15593182"/>
              <a:gd name="connsiteY0" fmla="*/ 4476313 h 8186869"/>
              <a:gd name="connsiteX1" fmla="*/ 15593182 w 15593182"/>
              <a:gd name="connsiteY1" fmla="*/ 0 h 8186869"/>
              <a:gd name="connsiteX2" fmla="*/ 15593182 w 15593182"/>
              <a:gd name="connsiteY2" fmla="*/ 8186869 h 8186869"/>
              <a:gd name="connsiteX3" fmla="*/ 0 w 15593182"/>
              <a:gd name="connsiteY3" fmla="*/ 7788975 h 8186869"/>
              <a:gd name="connsiteX4" fmla="*/ 3415261 w 15593182"/>
              <a:gd name="connsiteY4" fmla="*/ 4476313 h 8186869"/>
              <a:gd name="connsiteX0" fmla="*/ 3382104 w 15560025"/>
              <a:gd name="connsiteY0" fmla="*/ 4476313 h 8186869"/>
              <a:gd name="connsiteX1" fmla="*/ 15560025 w 15560025"/>
              <a:gd name="connsiteY1" fmla="*/ 0 h 8186869"/>
              <a:gd name="connsiteX2" fmla="*/ 15560025 w 15560025"/>
              <a:gd name="connsiteY2" fmla="*/ 8186869 h 8186869"/>
              <a:gd name="connsiteX3" fmla="*/ 0 w 15560025"/>
              <a:gd name="connsiteY3" fmla="*/ 7755817 h 8186869"/>
              <a:gd name="connsiteX4" fmla="*/ 3382104 w 15560025"/>
              <a:gd name="connsiteY4" fmla="*/ 4476313 h 8186869"/>
              <a:gd name="connsiteX0" fmla="*/ 3382104 w 15560025"/>
              <a:gd name="connsiteY0" fmla="*/ 4111576 h 7822132"/>
              <a:gd name="connsiteX1" fmla="*/ 7502664 w 15560025"/>
              <a:gd name="connsiteY1" fmla="*/ 0 h 7822132"/>
              <a:gd name="connsiteX2" fmla="*/ 15560025 w 15560025"/>
              <a:gd name="connsiteY2" fmla="*/ 7822132 h 7822132"/>
              <a:gd name="connsiteX3" fmla="*/ 0 w 15560025"/>
              <a:gd name="connsiteY3" fmla="*/ 7391080 h 7822132"/>
              <a:gd name="connsiteX4" fmla="*/ 3382104 w 15560025"/>
              <a:gd name="connsiteY4" fmla="*/ 4111576 h 7822132"/>
              <a:gd name="connsiteX0" fmla="*/ 3382104 w 15560025"/>
              <a:gd name="connsiteY0" fmla="*/ 4128155 h 7838711"/>
              <a:gd name="connsiteX1" fmla="*/ 7519243 w 15560025"/>
              <a:gd name="connsiteY1" fmla="*/ 0 h 7838711"/>
              <a:gd name="connsiteX2" fmla="*/ 15560025 w 15560025"/>
              <a:gd name="connsiteY2" fmla="*/ 7838711 h 7838711"/>
              <a:gd name="connsiteX3" fmla="*/ 0 w 15560025"/>
              <a:gd name="connsiteY3" fmla="*/ 7407659 h 7838711"/>
              <a:gd name="connsiteX4" fmla="*/ 3382104 w 15560025"/>
              <a:gd name="connsiteY4" fmla="*/ 4128155 h 7838711"/>
              <a:gd name="connsiteX0" fmla="*/ 3365525 w 15543446"/>
              <a:gd name="connsiteY0" fmla="*/ 4128155 h 7838711"/>
              <a:gd name="connsiteX1" fmla="*/ 7502664 w 15543446"/>
              <a:gd name="connsiteY1" fmla="*/ 0 h 7838711"/>
              <a:gd name="connsiteX2" fmla="*/ 15543446 w 15543446"/>
              <a:gd name="connsiteY2" fmla="*/ 7838711 h 7838711"/>
              <a:gd name="connsiteX3" fmla="*/ 0 w 15543446"/>
              <a:gd name="connsiteY3" fmla="*/ 7391080 h 7838711"/>
              <a:gd name="connsiteX4" fmla="*/ 3365525 w 15543446"/>
              <a:gd name="connsiteY4" fmla="*/ 4128155 h 7838711"/>
              <a:gd name="connsiteX0" fmla="*/ 3315787 w 15493708"/>
              <a:gd name="connsiteY0" fmla="*/ 4128155 h 7838711"/>
              <a:gd name="connsiteX1" fmla="*/ 7452926 w 15493708"/>
              <a:gd name="connsiteY1" fmla="*/ 0 h 7838711"/>
              <a:gd name="connsiteX2" fmla="*/ 15493708 w 15493708"/>
              <a:gd name="connsiteY2" fmla="*/ 7838711 h 7838711"/>
              <a:gd name="connsiteX3" fmla="*/ 0 w 15493708"/>
              <a:gd name="connsiteY3" fmla="*/ 7341344 h 7838711"/>
              <a:gd name="connsiteX4" fmla="*/ 3315787 w 15493708"/>
              <a:gd name="connsiteY4" fmla="*/ 4128155 h 783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3708" h="7838711">
                <a:moveTo>
                  <a:pt x="3315787" y="4128155"/>
                </a:moveTo>
                <a:lnTo>
                  <a:pt x="7452926" y="0"/>
                </a:lnTo>
                <a:lnTo>
                  <a:pt x="15493708" y="7838711"/>
                </a:lnTo>
                <a:lnTo>
                  <a:pt x="0" y="7341344"/>
                </a:lnTo>
                <a:lnTo>
                  <a:pt x="3315787" y="4128155"/>
                </a:lnTo>
                <a:close/>
              </a:path>
            </a:pathLst>
          </a:custGeom>
          <a:solidFill>
            <a:srgbClr val="1B447E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r="9457"/>
          <a:stretch/>
        </p:blipFill>
        <p:spPr>
          <a:xfrm>
            <a:off x="1028700" y="800100"/>
            <a:ext cx="9063232" cy="743748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C4E2F6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949262" y="3715115"/>
            <a:ext cx="6310038" cy="483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SCOUTING VALUES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Scouts learn to earn their own way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Scouts learn responsibility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Scouts learn perseverance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Salesmanship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Confidence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Scouting programs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needed equipment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program costs</a:t>
            </a:r>
          </a:p>
        </p:txBody>
      </p:sp>
      <p:sp>
        <p:nvSpPr>
          <p:cNvPr id="7" name="AutoShape 7"/>
          <p:cNvSpPr/>
          <p:nvPr/>
        </p:nvSpPr>
        <p:spPr>
          <a:xfrm>
            <a:off x="16276185" y="3014950"/>
            <a:ext cx="983115" cy="182026"/>
          </a:xfrm>
          <a:prstGeom prst="rect">
            <a:avLst/>
          </a:prstGeom>
          <a:solidFill>
            <a:srgbClr val="1B447E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511871" y="-44454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5512" y="423173"/>
            <a:ext cx="16956976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TUTORIAL VIDEO LINKS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10E7A2-D245-4667-A198-9F603B78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2106"/>
            <a:ext cx="10620375" cy="8420100"/>
          </a:xfrm>
          <a:prstGeom prst="rect">
            <a:avLst/>
          </a:prstGeom>
        </p:spPr>
      </p:pic>
      <p:sp>
        <p:nvSpPr>
          <p:cNvPr id="15" name="Left Arrow 7">
            <a:extLst>
              <a:ext uri="{FF2B5EF4-FFF2-40B4-BE49-F238E27FC236}">
                <a16:creationId xmlns:a16="http://schemas.microsoft.com/office/drawing/2014/main" id="{3A0EF344-7537-4AD1-9AC1-3173F6872273}"/>
              </a:ext>
            </a:extLst>
          </p:cNvPr>
          <p:cNvSpPr/>
          <p:nvPr/>
        </p:nvSpPr>
        <p:spPr>
          <a:xfrm rot="16200000">
            <a:off x="4172712" y="8745869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B4EC10-49BA-4E5E-A66F-ACF241FF1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878" y="1290279"/>
            <a:ext cx="8277225" cy="7810500"/>
          </a:xfrm>
          <a:prstGeom prst="rect">
            <a:avLst/>
          </a:prstGeom>
        </p:spPr>
      </p:pic>
      <p:sp>
        <p:nvSpPr>
          <p:cNvPr id="10" name="Left Arrow 7">
            <a:extLst>
              <a:ext uri="{FF2B5EF4-FFF2-40B4-BE49-F238E27FC236}">
                <a16:creationId xmlns:a16="http://schemas.microsoft.com/office/drawing/2014/main" id="{E019FCB0-412C-49CC-903A-324022CBA0F5}"/>
              </a:ext>
            </a:extLst>
          </p:cNvPr>
          <p:cNvSpPr/>
          <p:nvPr/>
        </p:nvSpPr>
        <p:spPr>
          <a:xfrm>
            <a:off x="12268200" y="5109773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7AA955-7A5B-404C-9CCC-506988920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1634227"/>
            <a:ext cx="8277225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491948" y="6916266"/>
            <a:ext cx="8991600" cy="2163128"/>
            <a:chOff x="9296400" y="4581525"/>
            <a:chExt cx="8991600" cy="2163128"/>
          </a:xfrm>
        </p:grpSpPr>
        <p:sp>
          <p:nvSpPr>
            <p:cNvPr id="2" name="AutoShape 2"/>
            <p:cNvSpPr/>
            <p:nvPr/>
          </p:nvSpPr>
          <p:spPr>
            <a:xfrm>
              <a:off x="9296400" y="4992053"/>
              <a:ext cx="190500" cy="1752600"/>
            </a:xfrm>
            <a:prstGeom prst="rect">
              <a:avLst/>
            </a:pr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10191042" y="4581525"/>
              <a:ext cx="8096958" cy="2088801"/>
              <a:chOff x="0" y="-38100"/>
              <a:chExt cx="20447944" cy="2785067"/>
            </a:xfrm>
          </p:grpSpPr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20447944" cy="6849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160"/>
                  </a:lnSpc>
                </a:pPr>
                <a:r>
                  <a:rPr lang="en-US" sz="3200" b="1" u="sng" spc="320" dirty="0">
                    <a:solidFill>
                      <a:srgbClr val="1B447E"/>
                    </a:solidFill>
                    <a:latin typeface="Raleway"/>
                  </a:rPr>
                  <a:t>SQUARE</a:t>
                </a: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947842"/>
                <a:ext cx="20447944" cy="17991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640"/>
                  </a:lnSpc>
                </a:pPr>
                <a:r>
                  <a:rPr lang="en-US" sz="2600" spc="52" dirty="0">
                    <a:solidFill>
                      <a:srgbClr val="1B447E"/>
                    </a:solidFill>
                    <a:latin typeface="Raleway"/>
                  </a:rPr>
                  <a:t>INCREASE SALES</a:t>
                </a:r>
              </a:p>
              <a:p>
                <a:pPr>
                  <a:lnSpc>
                    <a:spcPts val="3640"/>
                  </a:lnSpc>
                </a:pPr>
                <a:r>
                  <a:rPr lang="en-US" sz="2600" spc="52" dirty="0">
                    <a:solidFill>
                      <a:srgbClr val="1B447E"/>
                    </a:solidFill>
                    <a:latin typeface="Raleway"/>
                  </a:rPr>
                  <a:t>ACCEPT CREDIT CARDS ANYWHERE</a:t>
                </a:r>
              </a:p>
              <a:p>
                <a:pPr>
                  <a:lnSpc>
                    <a:spcPts val="3640"/>
                  </a:lnSpc>
                </a:pPr>
                <a:r>
                  <a:rPr lang="en-US" sz="2600" spc="52" dirty="0">
                    <a:solidFill>
                      <a:srgbClr val="1B447E"/>
                    </a:solidFill>
                    <a:latin typeface="Raleway"/>
                  </a:rPr>
                  <a:t>UPLOAD PRODUCT MIX FROM PR WEBSITE</a:t>
                </a:r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>
            <a:off x="9507188" y="2135364"/>
            <a:ext cx="175260" cy="2143561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868373" y="2095500"/>
            <a:ext cx="15390927" cy="3935460"/>
            <a:chOff x="0" y="-38100"/>
            <a:chExt cx="20521237" cy="524728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20521237" cy="684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b="1" u="sng" spc="320" dirty="0">
                  <a:solidFill>
                    <a:srgbClr val="1B447E"/>
                  </a:solidFill>
                  <a:latin typeface="Raleway"/>
                </a:rPr>
                <a:t>KERNEL TRACKER TOOL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47843"/>
              <a:ext cx="20521237" cy="4261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WEB BASED (NO APP STORE)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LINK AVAILABLE ON UNIT DASHBOARD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LIST SHOW-N-SELL LOCATIONS SHIFTS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MANAGE SIGN UPS FOR S&amp;S SHIFTS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LIMIT SCOUTS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REMOVE SCOUTS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CLOSE LOCATION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933450"/>
            <a:ext cx="16956976" cy="90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Raleway" pitchFamily="2" charset="0"/>
              </a:rPr>
              <a:t>TECHNICAL SUPPORT &amp; SERVICES</a:t>
            </a:r>
          </a:p>
        </p:txBody>
      </p:sp>
      <p:grpSp>
        <p:nvGrpSpPr>
          <p:cNvPr id="14" name="Group 9"/>
          <p:cNvGrpSpPr/>
          <p:nvPr/>
        </p:nvGrpSpPr>
        <p:grpSpPr>
          <a:xfrm>
            <a:off x="10123245" y="2095500"/>
            <a:ext cx="7198017" cy="3012130"/>
            <a:chOff x="-3" y="-38100"/>
            <a:chExt cx="20521240" cy="4016176"/>
          </a:xfrm>
        </p:grpSpPr>
        <p:sp>
          <p:nvSpPr>
            <p:cNvPr id="16" name="TextBox 11"/>
            <p:cNvSpPr txBox="1"/>
            <p:nvPr/>
          </p:nvSpPr>
          <p:spPr>
            <a:xfrm>
              <a:off x="-3" y="947843"/>
              <a:ext cx="20521237" cy="30302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</a:rPr>
                <a:t>VIEW HISTORICAL SALES 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  <a:ea typeface="Calibri" panose="020F0502020204030204" pitchFamily="34" charset="0"/>
                </a:rPr>
                <a:t>SIGN UP SCOUTS FOR ONILNE SALES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  <a:ea typeface="Calibri" panose="020F0502020204030204" pitchFamily="34" charset="0"/>
                </a:rPr>
                <a:t>VIEW ONLINE SALES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Raleway"/>
                  <a:ea typeface="Calibri" panose="020F0502020204030204" pitchFamily="34" charset="0"/>
                </a:rPr>
                <a:t>ENTER SCOUTS INTO WINNERS CIRCLE</a:t>
              </a:r>
              <a:endParaRPr lang="en-US" sz="2600" dirty="0">
                <a:latin typeface="Raleway" panose="020B0604020202020204" charset="0"/>
                <a:ea typeface="Calibri" panose="020F0502020204030204" pitchFamily="34" charset="0"/>
              </a:endParaRPr>
            </a:p>
          </p:txBody>
        </p:sp>
        <p:sp>
          <p:nvSpPr>
            <p:cNvPr id="15" name="TextBox 10"/>
            <p:cNvSpPr txBox="1"/>
            <p:nvPr/>
          </p:nvSpPr>
          <p:spPr>
            <a:xfrm>
              <a:off x="0" y="-38100"/>
              <a:ext cx="20521237" cy="66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b="1" u="sng" spc="320" dirty="0">
                  <a:solidFill>
                    <a:srgbClr val="1B447E"/>
                  </a:solidFill>
                  <a:latin typeface="Raleway"/>
                </a:rPr>
                <a:t>SCOUT BOSS</a:t>
              </a:r>
            </a:p>
          </p:txBody>
        </p:sp>
      </p:grpSp>
      <p:sp>
        <p:nvSpPr>
          <p:cNvPr id="17" name="AutoShape 8"/>
          <p:cNvSpPr/>
          <p:nvPr/>
        </p:nvSpPr>
        <p:spPr>
          <a:xfrm>
            <a:off x="1028700" y="2095500"/>
            <a:ext cx="190500" cy="3931920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2F94ED-B543-A3DC-5203-BAC6C38E61C3}"/>
              </a:ext>
            </a:extLst>
          </p:cNvPr>
          <p:cNvGrpSpPr/>
          <p:nvPr/>
        </p:nvGrpSpPr>
        <p:grpSpPr>
          <a:xfrm>
            <a:off x="1028700" y="6916266"/>
            <a:ext cx="8991600" cy="2550467"/>
            <a:chOff x="9296400" y="4581525"/>
            <a:chExt cx="8991600" cy="2550467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D8445D4A-0770-1F1E-29D2-86E126B18621}"/>
                </a:ext>
              </a:extLst>
            </p:cNvPr>
            <p:cNvSpPr/>
            <p:nvPr/>
          </p:nvSpPr>
          <p:spPr>
            <a:xfrm>
              <a:off x="9296400" y="4992053"/>
              <a:ext cx="190500" cy="1752600"/>
            </a:xfrm>
            <a:prstGeom prst="rect">
              <a:avLst/>
            </a:pr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AC2237A8-1AC8-DD94-33D6-B907113160C1}"/>
                </a:ext>
              </a:extLst>
            </p:cNvPr>
            <p:cNvGrpSpPr/>
            <p:nvPr/>
          </p:nvGrpSpPr>
          <p:grpSpPr>
            <a:xfrm>
              <a:off x="10191042" y="4581525"/>
              <a:ext cx="8096958" cy="2550467"/>
              <a:chOff x="0" y="-38100"/>
              <a:chExt cx="20447944" cy="3400622"/>
            </a:xfrm>
          </p:grpSpPr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5F3C9549-3275-0057-F1EB-9E7789B8CDD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447944" cy="6849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160"/>
                  </a:lnSpc>
                </a:pPr>
                <a:r>
                  <a:rPr lang="en-US" sz="3200" b="1" u="sng" spc="320" dirty="0">
                    <a:solidFill>
                      <a:srgbClr val="1B447E"/>
                    </a:solidFill>
                    <a:latin typeface="Raleway"/>
                  </a:rPr>
                  <a:t>MYPRPOPCORN TOOL</a:t>
                </a:r>
              </a:p>
            </p:txBody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1888B1B7-0256-EF5B-99A0-762234E1EEC2}"/>
                  </a:ext>
                </a:extLst>
              </p:cNvPr>
              <p:cNvSpPr txBox="1"/>
              <p:nvPr/>
            </p:nvSpPr>
            <p:spPr>
              <a:xfrm>
                <a:off x="0" y="947843"/>
                <a:ext cx="20447944" cy="241467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640"/>
                  </a:lnSpc>
                </a:pPr>
                <a:r>
                  <a:rPr lang="en-US" sz="2600" spc="52" dirty="0">
                    <a:solidFill>
                      <a:srgbClr val="1B447E"/>
                    </a:solidFill>
                    <a:latin typeface="Raleway"/>
                  </a:rPr>
                  <a:t>ONLINE SELLING APP FOR SCOUT</a:t>
                </a:r>
              </a:p>
              <a:p>
                <a:pPr>
                  <a:lnSpc>
                    <a:spcPts val="3640"/>
                  </a:lnSpc>
                </a:pPr>
                <a:r>
                  <a:rPr lang="en-US" sz="2600" spc="52" dirty="0">
                    <a:solidFill>
                      <a:srgbClr val="1B447E"/>
                    </a:solidFill>
                    <a:latin typeface="Raleway"/>
                  </a:rPr>
                  <a:t>SHARE VIA SOCIAL PLATFORMS</a:t>
                </a:r>
              </a:p>
              <a:p>
                <a:pPr>
                  <a:lnSpc>
                    <a:spcPts val="3640"/>
                  </a:lnSpc>
                </a:pPr>
                <a:r>
                  <a:rPr lang="en-US" sz="2600" spc="52" dirty="0">
                    <a:solidFill>
                      <a:srgbClr val="1B447E"/>
                    </a:solidFill>
                    <a:latin typeface="Raleway"/>
                  </a:rPr>
                  <a:t>TRACK SALES PROGRESS </a:t>
                </a:r>
              </a:p>
              <a:p>
                <a:pPr>
                  <a:lnSpc>
                    <a:spcPts val="3640"/>
                  </a:lnSpc>
                </a:pPr>
                <a:r>
                  <a:rPr lang="en-US" sz="2600" spc="52" dirty="0">
                    <a:solidFill>
                      <a:srgbClr val="1B447E"/>
                    </a:solidFill>
                    <a:latin typeface="Raleway"/>
                  </a:rPr>
                  <a:t>SIGN UP FOR SHOW-N-SELL SHIFTS</a:t>
                </a:r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188205"/>
            <a:ext cx="190500" cy="6492240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868372" y="2549077"/>
            <a:ext cx="15390928" cy="7166423"/>
            <a:chOff x="-1" y="-38100"/>
            <a:chExt cx="20521238" cy="955522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20521237" cy="663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320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TUTORIALS </a:t>
              </a:r>
              <a:r>
                <a:rPr lang="en-US" sz="3200" spc="320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www.pecatonicariverpopcorn.com/Tutorials.html</a:t>
              </a:r>
              <a:endParaRPr lang="en-US" sz="3200" spc="320" dirty="0">
                <a:solidFill>
                  <a:srgbClr val="1B447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" y="1514940"/>
              <a:ext cx="20521237" cy="8002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Kernel Tracker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PR Popcorn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Seller ID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Scout Boss (unit)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Banner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 Saturday Prize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Bullet Board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Envelopes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Tote Bag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Tasting Kit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Flyer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to Work Tent</a:t>
              </a:r>
            </a:p>
            <a:p>
              <a:pPr>
                <a:lnSpc>
                  <a:spcPts val="3640"/>
                </a:lnSpc>
              </a:pPr>
              <a:r>
                <a:rPr lang="en-US" sz="2600" spc="52" dirty="0">
                  <a:solidFill>
                    <a:srgbClr val="1B44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Door Hanger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933450"/>
            <a:ext cx="16956976" cy="92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TECHNICAL SUPPORT &amp; SERVICES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55560DF2-C00A-411C-B943-DBAB69F14A4D}"/>
              </a:ext>
            </a:extLst>
          </p:cNvPr>
          <p:cNvSpPr txBox="1"/>
          <p:nvPr/>
        </p:nvSpPr>
        <p:spPr>
          <a:xfrm>
            <a:off x="7220685" y="5829300"/>
            <a:ext cx="9563100" cy="1435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5400" b="1" spc="52" dirty="0">
                <a:latin typeface="Arial" panose="020B0604020202020204" pitchFamily="34" charset="0"/>
                <a:cs typeface="Arial" panose="020B0604020202020204" pitchFamily="34" charset="0"/>
              </a:rPr>
              <a:t>PR Popcorn Support email:</a:t>
            </a:r>
          </a:p>
          <a:p>
            <a:pPr>
              <a:lnSpc>
                <a:spcPts val="3640"/>
              </a:lnSpc>
            </a:pPr>
            <a:endParaRPr lang="en-US" sz="5400" b="1" spc="5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40"/>
              </a:lnSpc>
            </a:pPr>
            <a:r>
              <a:rPr lang="en-US" sz="5400" b="1" spc="52" dirty="0">
                <a:latin typeface="Arial" panose="020B0604020202020204" pitchFamily="34" charset="0"/>
                <a:cs typeface="Arial" panose="020B0604020202020204" pitchFamily="34" charset="0"/>
              </a:rPr>
              <a:t>pops@prpopcorn.com</a:t>
            </a:r>
            <a:endParaRPr lang="en-US" sz="2600" b="1" spc="5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3AD301-3CE6-4DE9-AFAB-BB1EAAE65C77}"/>
              </a:ext>
            </a:extLst>
          </p:cNvPr>
          <p:cNvSpPr/>
          <p:nvPr/>
        </p:nvSpPr>
        <p:spPr>
          <a:xfrm>
            <a:off x="6553200" y="4974422"/>
            <a:ext cx="10898071" cy="28594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5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000" y="688961"/>
            <a:ext cx="10439400" cy="839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7200" dirty="0">
                <a:solidFill>
                  <a:srgbClr val="231F20"/>
                </a:solidFill>
                <a:latin typeface="Arial Black" panose="020B0A04020102020204" pitchFamily="34" charset="0"/>
              </a:rPr>
              <a:t>UNIT SWAPS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AD78719-4F58-4848-A6CC-1644AE76FFB2}"/>
              </a:ext>
            </a:extLst>
          </p:cNvPr>
          <p:cNvSpPr txBox="1"/>
          <p:nvPr/>
        </p:nvSpPr>
        <p:spPr>
          <a:xfrm>
            <a:off x="838200" y="1333500"/>
            <a:ext cx="16840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2400" dirty="0">
              <a:latin typeface="Raleway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605A6-12DA-4DEA-A1E9-B38879105446}"/>
              </a:ext>
            </a:extLst>
          </p:cNvPr>
          <p:cNvSpPr/>
          <p:nvPr/>
        </p:nvSpPr>
        <p:spPr>
          <a:xfrm>
            <a:off x="381000" y="1702832"/>
            <a:ext cx="1770455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Giving Unit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Post on Quivira Council Popcorn Facebook page details of product you have available to swap or contact your District Kernel if you are not on Facebook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When contacted by Unit who needs your product, send email to kernel with quantities (cases and containers) of each product.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Confirm date/location of product swap via email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Once product is swapped, forward the details in an email to 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QCpopcornswaps@gmail.com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CC the Unit’s kernel receiving the popcorn.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Adjustments will be made to each unit’s popcorn invoice statement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 reflect the product transfer within Pecatonica River’s System.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Swap - Arrow Two Way Png, Transparent Png - kindpng">
            <a:extLst>
              <a:ext uri="{FF2B5EF4-FFF2-40B4-BE49-F238E27FC236}">
                <a16:creationId xmlns:a16="http://schemas.microsoft.com/office/drawing/2014/main" id="{0BE46DAA-4EAA-4982-AD28-B8346446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5863055"/>
            <a:ext cx="3581400" cy="34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54671" y="-8195"/>
            <a:ext cx="18342671" cy="4287120"/>
            <a:chOff x="11576" y="-27010"/>
            <a:chExt cx="3018652" cy="705531"/>
          </a:xfrm>
          <a:solidFill>
            <a:srgbClr val="FF0000"/>
          </a:solidFill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1601" y="2549077"/>
            <a:ext cx="16535400" cy="2975423"/>
            <a:chOff x="-662363" y="-38100"/>
            <a:chExt cx="22047201" cy="396722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20521237" cy="669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spc="320" dirty="0">
                <a:solidFill>
                  <a:srgbClr val="1B447E"/>
                </a:solidFill>
                <a:latin typeface="Raleway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662363" y="1959359"/>
              <a:ext cx="22047201" cy="19697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Stay connected with our Quivira Council Popcorn Facebook page and the Council website: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https://www.facebook.com/groups/QuiviraCouncilPopcorn/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https://quivira.org/popcorn-sale/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81000" y="419100"/>
            <a:ext cx="17754600" cy="189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6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QUIVIRA COUNCIL POPCORN FACEBOOK PAGE AND COUNCIL POPCORN WEBSITE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BFC480F-FB3E-4474-ACA7-41CFFE5B3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1970" r="25761" b="42846"/>
          <a:stretch/>
        </p:blipFill>
        <p:spPr bwMode="auto">
          <a:xfrm>
            <a:off x="3505200" y="5549945"/>
            <a:ext cx="11582400" cy="454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691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000" y="688961"/>
            <a:ext cx="15087600" cy="839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7200" dirty="0">
                <a:solidFill>
                  <a:srgbClr val="231F20"/>
                </a:solidFill>
                <a:latin typeface="Arial Black" panose="020B0A04020102020204" pitchFamily="34" charset="0"/>
              </a:rPr>
              <a:t>UNIT RETURNS TO COUNCIL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AD78719-4F58-4848-A6CC-1644AE76FFB2}"/>
              </a:ext>
            </a:extLst>
          </p:cNvPr>
          <p:cNvSpPr txBox="1"/>
          <p:nvPr/>
        </p:nvSpPr>
        <p:spPr>
          <a:xfrm>
            <a:off x="838200" y="1333500"/>
            <a:ext cx="16840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2400" dirty="0">
              <a:latin typeface="Raleway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605A6-12DA-4DEA-A1E9-B38879105446}"/>
              </a:ext>
            </a:extLst>
          </p:cNvPr>
          <p:cNvSpPr/>
          <p:nvPr/>
        </p:nvSpPr>
        <p:spPr>
          <a:xfrm>
            <a:off x="381000" y="2179488"/>
            <a:ext cx="147066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Full cases**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of product may be returned to the Council during the following dates/times: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Friday, October 20 from 11:00am-1:00pm and 4:00-5:30pm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Friday, October 27 from 11:00am-1:00pm and 4:00-5:30pm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**Note: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Units may not return more than 10%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of your initial show and sell order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Chocolate items may NOT be returned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turn Policy Stock Illustrations – 925 Return Policy Stock Illustrations,  Vectors &amp; Clipart - Dreamstime">
            <a:extLst>
              <a:ext uri="{FF2B5EF4-FFF2-40B4-BE49-F238E27FC236}">
                <a16:creationId xmlns:a16="http://schemas.microsoft.com/office/drawing/2014/main" id="{5F1A8E80-9B90-E1B4-E907-E9F10BE7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676346"/>
            <a:ext cx="6400800" cy="42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34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-76200" y="-15117"/>
            <a:ext cx="18342671" cy="4287120"/>
            <a:chOff x="11576" y="-27010"/>
            <a:chExt cx="3018652" cy="705531"/>
          </a:xfrm>
        </p:grpSpPr>
        <p:sp>
          <p:nvSpPr>
            <p:cNvPr id="7" name="Freeform 7"/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>
            <a:off x="762000" y="3188205"/>
            <a:ext cx="190500" cy="6492240"/>
          </a:xfrm>
          <a:prstGeom prst="rect">
            <a:avLst/>
          </a:prstGeom>
          <a:solidFill>
            <a:srgbClr val="231F20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43000" y="4539415"/>
            <a:ext cx="3698176" cy="378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4400" spc="56" dirty="0">
                <a:solidFill>
                  <a:srgbClr val="231F20"/>
                </a:solidFill>
                <a:latin typeface="Arial Black" panose="020B0A04020102020204" pitchFamily="34" charset="0"/>
              </a:rPr>
              <a:t>COUNCIL &amp; DISTRICT KERNEL CONTACTS</a:t>
            </a: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B89BFE40-9E0F-46C2-90A8-99D053DF49A8}"/>
              </a:ext>
            </a:extLst>
          </p:cNvPr>
          <p:cNvGrpSpPr/>
          <p:nvPr/>
        </p:nvGrpSpPr>
        <p:grpSpPr>
          <a:xfrm>
            <a:off x="1868372" y="2549077"/>
            <a:ext cx="15390928" cy="1590794"/>
            <a:chOff x="-1" y="-38100"/>
            <a:chExt cx="20521238" cy="212105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A70054FA-092E-45BF-8D6E-EA2C9B9DC96E}"/>
                </a:ext>
              </a:extLst>
            </p:cNvPr>
            <p:cNvSpPr txBox="1"/>
            <p:nvPr/>
          </p:nvSpPr>
          <p:spPr>
            <a:xfrm>
              <a:off x="0" y="-38100"/>
              <a:ext cx="20521237" cy="669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spc="320" dirty="0">
                <a:solidFill>
                  <a:srgbClr val="1B447E"/>
                </a:solidFill>
                <a:latin typeface="Raleway"/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32B8C83B-1D6D-421A-87FC-EA6F69DA3DE7}"/>
                </a:ext>
              </a:extLst>
            </p:cNvPr>
            <p:cNvSpPr txBox="1"/>
            <p:nvPr/>
          </p:nvSpPr>
          <p:spPr>
            <a:xfrm>
              <a:off x="-1" y="1514940"/>
              <a:ext cx="20521237" cy="568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 lang="en-US" sz="2600" spc="52" dirty="0">
                <a:solidFill>
                  <a:srgbClr val="1B447E"/>
                </a:solidFill>
                <a:latin typeface="Raleway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1104FD-B719-368D-FD5A-44BA95340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562537"/>
              </p:ext>
            </p:extLst>
          </p:nvPr>
        </p:nvGraphicFramePr>
        <p:xfrm>
          <a:off x="4953000" y="359517"/>
          <a:ext cx="12890840" cy="941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8408">
                  <a:extLst>
                    <a:ext uri="{9D8B030D-6E8A-4147-A177-3AD203B41FA5}">
                      <a16:colId xmlns:a16="http://schemas.microsoft.com/office/drawing/2014/main" val="1718425247"/>
                    </a:ext>
                  </a:extLst>
                </a:gridCol>
                <a:gridCol w="2737486">
                  <a:extLst>
                    <a:ext uri="{9D8B030D-6E8A-4147-A177-3AD203B41FA5}">
                      <a16:colId xmlns:a16="http://schemas.microsoft.com/office/drawing/2014/main" val="44675234"/>
                    </a:ext>
                  </a:extLst>
                </a:gridCol>
                <a:gridCol w="4924946">
                  <a:extLst>
                    <a:ext uri="{9D8B030D-6E8A-4147-A177-3AD203B41FA5}">
                      <a16:colId xmlns:a16="http://schemas.microsoft.com/office/drawing/2014/main" val="950235032"/>
                    </a:ext>
                  </a:extLst>
                </a:gridCol>
              </a:tblGrid>
              <a:tr h="290624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800" u="none" dirty="0">
                          <a:effectLst/>
                        </a:rPr>
                        <a:t>Kanza District: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71368"/>
                  </a:ext>
                </a:extLst>
              </a:tr>
              <a:tr h="146465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dirty="0">
                          <a:effectLst/>
                        </a:rPr>
                        <a:t> 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3876069312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Shanna Miller – District Kernel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785-623-3972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smigcowgirl@yahoo.com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4158276758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Luke Zimmerman – District Executive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316-207-8116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luke.zimmerman@scouting.org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981350548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Distribution Warehouse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Midwest Energy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1025 S. Patton Rd., Great Bend, KS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2653858676"/>
                  </a:ext>
                </a:extLst>
              </a:tr>
              <a:tr h="161112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501867"/>
                  </a:ext>
                </a:extLst>
              </a:tr>
              <a:tr h="410103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800" u="none" dirty="0">
                          <a:effectLst/>
                        </a:rPr>
                        <a:t>Osage Nation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2100"/>
                  </a:ext>
                </a:extLst>
              </a:tr>
              <a:tr h="146465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dirty="0">
                          <a:effectLst/>
                        </a:rPr>
                        <a:t> 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410529863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Trystan Thompson – District Kernel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620-750-0197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tryssiet@gmail.com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1688810645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Stacey Wood – District Associate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620-205-8118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stacey.wood@scouting.org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2902370695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Distribution Warehouse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Cleaver Farm 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208 W 21</a:t>
                      </a:r>
                      <a:r>
                        <a:rPr lang="en-US" sz="2400" u="none" baseline="30000" dirty="0">
                          <a:effectLst/>
                        </a:rPr>
                        <a:t>st</a:t>
                      </a:r>
                      <a:r>
                        <a:rPr lang="en-US" sz="2400" u="none" dirty="0">
                          <a:effectLst/>
                        </a:rPr>
                        <a:t>, Chanute, KS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2762470792"/>
                  </a:ext>
                </a:extLst>
              </a:tr>
              <a:tr h="161112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03350"/>
                  </a:ext>
                </a:extLst>
              </a:tr>
              <a:tr h="410103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800" u="none">
                          <a:effectLst/>
                        </a:rPr>
                        <a:t>Pawnee District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930738"/>
                  </a:ext>
                </a:extLst>
              </a:tr>
              <a:tr h="146465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3892042677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Reagan Sprow – District Kernel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402-217-5368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reagansprow@gmail.com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3805596785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Luke Zimmerman – District Executive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316-207-8116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luke.zimmerman@scouting.org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4078274893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Distribution Warehouse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City Beverage Co.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2 S. Kirby, Hutchinson, KS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247414423"/>
                  </a:ext>
                </a:extLst>
              </a:tr>
              <a:tr h="161112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846231"/>
                  </a:ext>
                </a:extLst>
              </a:tr>
              <a:tr h="410103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800" u="none" dirty="0">
                          <a:effectLst/>
                        </a:rPr>
                        <a:t>South Winds District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749470"/>
                  </a:ext>
                </a:extLst>
              </a:tr>
              <a:tr h="146465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3467049941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Tammie Smith – District Kernel</a:t>
                      </a: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316-650-3617</a:t>
                      </a: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smith25tammie@hotmail.com</a:t>
                      </a: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4163650632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Alex Schmitt – District Executive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620-708-1637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alex.schmitt@scouting.org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1525503651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Distribution Warehouse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United Warehouse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907 E. 45</a:t>
                      </a:r>
                      <a:r>
                        <a:rPr lang="en-US" sz="2400" u="none" baseline="30000" dirty="0">
                          <a:effectLst/>
                        </a:rPr>
                        <a:t>th</a:t>
                      </a:r>
                      <a:r>
                        <a:rPr lang="en-US" sz="2400" u="none" dirty="0">
                          <a:effectLst/>
                        </a:rPr>
                        <a:t> St. N., Wichita, KS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1262150071"/>
                  </a:ext>
                </a:extLst>
              </a:tr>
              <a:tr h="161112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23929"/>
                  </a:ext>
                </a:extLst>
              </a:tr>
              <a:tr h="410103">
                <a:tc gridSpan="3"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800" u="none" dirty="0">
                          <a:effectLst/>
                        </a:rPr>
                        <a:t>White Buffalo District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890435"/>
                  </a:ext>
                </a:extLst>
              </a:tr>
              <a:tr h="146465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609649173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Sherri Hamilton – District Kernel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316-304-1337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wbpopcornkernel@hotmail.com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2193457207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Jenny Jackson – Co-District Kernel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316-250-6317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jacksonjenb@gmail.com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3152922357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Michael Redondo – District Director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316-617-4488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michael.redondo@scouting.org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362856933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Distribution Warehouse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>
                          <a:effectLst/>
                        </a:rPr>
                        <a:t>United Warehouse</a:t>
                      </a:r>
                      <a:endParaRPr lang="en-US" sz="1800" u="non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l"/>
                          <a:tab pos="623570" algn="l"/>
                        </a:tabLst>
                      </a:pPr>
                      <a:r>
                        <a:rPr lang="en-US" sz="2400" u="none" dirty="0">
                          <a:effectLst/>
                        </a:rPr>
                        <a:t>907 E. 45</a:t>
                      </a:r>
                      <a:r>
                        <a:rPr lang="en-US" sz="2400" u="none" baseline="30000" dirty="0">
                          <a:effectLst/>
                        </a:rPr>
                        <a:t>th</a:t>
                      </a:r>
                      <a:r>
                        <a:rPr lang="en-US" sz="2400" u="none" dirty="0">
                          <a:effectLst/>
                        </a:rPr>
                        <a:t> St. N., Wichita, KS</a:t>
                      </a:r>
                      <a:endParaRPr lang="en-US" sz="1800" u="non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47" marR="64047" marT="0" marB="0"/>
                </a:tc>
                <a:extLst>
                  <a:ext uri="{0D108BD9-81ED-4DB2-BD59-A6C34878D82A}">
                    <a16:rowId xmlns:a16="http://schemas.microsoft.com/office/drawing/2014/main" val="326537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287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EDA0AB5-DDB3-CF42-9708-C540728CE9F5}"/>
              </a:ext>
            </a:extLst>
          </p:cNvPr>
          <p:cNvSpPr txBox="1"/>
          <p:nvPr/>
        </p:nvSpPr>
        <p:spPr>
          <a:xfrm>
            <a:off x="722706" y="863013"/>
            <a:ext cx="15963102" cy="80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4"/>
              </a:lnSpc>
            </a:pPr>
            <a:r>
              <a:rPr lang="en-US" sz="5600" spc="123" dirty="0">
                <a:solidFill>
                  <a:srgbClr val="FF0000"/>
                </a:solidFill>
                <a:latin typeface="Arial Black" panose="020B0A04020102020204" pitchFamily="34" charset="0"/>
              </a:rPr>
              <a:t>STOREFRONT TRACKING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D68F8E1-7164-C617-22E5-DF200EF7A6AB}"/>
              </a:ext>
            </a:extLst>
          </p:cNvPr>
          <p:cNvSpPr txBox="1"/>
          <p:nvPr/>
        </p:nvSpPr>
        <p:spPr>
          <a:xfrm>
            <a:off x="12039600" y="2433724"/>
            <a:ext cx="65532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04"/>
              </a:lnSpc>
            </a:pPr>
            <a:r>
              <a:rPr lang="en-US" sz="5600" spc="123" dirty="0">
                <a:solidFill>
                  <a:srgbClr val="FF0000"/>
                </a:solidFill>
                <a:latin typeface="Arial Black" panose="020B0A04020102020204" pitchFamily="34" charset="0"/>
              </a:rPr>
              <a:t>Google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FDA3D-D34D-148D-F7E7-EC7D56023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039600" y="4152900"/>
            <a:ext cx="5525694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A8E6A-0390-8658-6A1E-4AC1B5756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6" y="2133600"/>
            <a:ext cx="11069782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70D210A0-EF39-EF38-E524-68E253EDBBC5}"/>
              </a:ext>
            </a:extLst>
          </p:cNvPr>
          <p:cNvGrpSpPr/>
          <p:nvPr/>
        </p:nvGrpSpPr>
        <p:grpSpPr>
          <a:xfrm rot="-10800000">
            <a:off x="-26371" y="-8195"/>
            <a:ext cx="18342671" cy="4287120"/>
            <a:chOff x="11576" y="-27010"/>
            <a:chExt cx="3018652" cy="70553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0371D5-2111-1C5D-FD5E-9C93243AAF5B}"/>
                </a:ext>
              </a:extLst>
            </p:cNvPr>
            <p:cNvSpPr/>
            <p:nvPr/>
          </p:nvSpPr>
          <p:spPr>
            <a:xfrm>
              <a:off x="11576" y="-27010"/>
              <a:ext cx="3018652" cy="705531"/>
            </a:xfrm>
            <a:custGeom>
              <a:avLst/>
              <a:gdLst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2709970 w 3130550"/>
                <a:gd name="connsiteY2" fmla="*/ 65151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130550"/>
                <a:gd name="connsiteY0" fmla="*/ 552450 h 1257300"/>
                <a:gd name="connsiteX1" fmla="*/ 0 w 3130550"/>
                <a:gd name="connsiteY1" fmla="*/ 1257300 h 1257300"/>
                <a:gd name="connsiteX2" fmla="*/ 3026370 w 3130550"/>
                <a:gd name="connsiteY2" fmla="*/ 678520 h 1257300"/>
                <a:gd name="connsiteX3" fmla="*/ 3130550 w 3130550"/>
                <a:gd name="connsiteY3" fmla="*/ 0 h 1257300"/>
                <a:gd name="connsiteX4" fmla="*/ 0 w 3130550"/>
                <a:gd name="connsiteY4" fmla="*/ 552450 h 1257300"/>
                <a:gd name="connsiteX0" fmla="*/ 0 w 3030228"/>
                <a:gd name="connsiteY0" fmla="*/ 579460 h 1284310"/>
                <a:gd name="connsiteX1" fmla="*/ 0 w 3030228"/>
                <a:gd name="connsiteY1" fmla="*/ 1284310 h 1284310"/>
                <a:gd name="connsiteX2" fmla="*/ 3026370 w 3030228"/>
                <a:gd name="connsiteY2" fmla="*/ 705530 h 1284310"/>
                <a:gd name="connsiteX3" fmla="*/ 3030228 w 3030228"/>
                <a:gd name="connsiteY3" fmla="*/ 0 h 1284310"/>
                <a:gd name="connsiteX4" fmla="*/ 0 w 3030228"/>
                <a:gd name="connsiteY4" fmla="*/ 579460 h 1284310"/>
                <a:gd name="connsiteX0" fmla="*/ 0 w 3030228"/>
                <a:gd name="connsiteY0" fmla="*/ 579460 h 705530"/>
                <a:gd name="connsiteX1" fmla="*/ 123473 w 3030228"/>
                <a:gd name="connsiteY1" fmla="*/ 389131 h 705530"/>
                <a:gd name="connsiteX2" fmla="*/ 3026370 w 3030228"/>
                <a:gd name="connsiteY2" fmla="*/ 705530 h 705530"/>
                <a:gd name="connsiteX3" fmla="*/ 3030228 w 3030228"/>
                <a:gd name="connsiteY3" fmla="*/ 0 h 705530"/>
                <a:gd name="connsiteX4" fmla="*/ 0 w 3030228"/>
                <a:gd name="connsiteY4" fmla="*/ 579460 h 705530"/>
                <a:gd name="connsiteX0" fmla="*/ 0 w 3030228"/>
                <a:gd name="connsiteY0" fmla="*/ 579460 h 705531"/>
                <a:gd name="connsiteX1" fmla="*/ 11576 w 3030228"/>
                <a:gd name="connsiteY1" fmla="*/ 705531 h 705531"/>
                <a:gd name="connsiteX2" fmla="*/ 3026370 w 3030228"/>
                <a:gd name="connsiteY2" fmla="*/ 705530 h 705531"/>
                <a:gd name="connsiteX3" fmla="*/ 3030228 w 3030228"/>
                <a:gd name="connsiteY3" fmla="*/ 0 h 705531"/>
                <a:gd name="connsiteX4" fmla="*/ 0 w 3030228"/>
                <a:gd name="connsiteY4" fmla="*/ 579460 h 705531"/>
                <a:gd name="connsiteX0" fmla="*/ 0 w 3018652"/>
                <a:gd name="connsiteY0" fmla="*/ 405826 h 705531"/>
                <a:gd name="connsiteX1" fmla="*/ 0 w 3018652"/>
                <a:gd name="connsiteY1" fmla="*/ 705531 h 705531"/>
                <a:gd name="connsiteX2" fmla="*/ 3014794 w 3018652"/>
                <a:gd name="connsiteY2" fmla="*/ 705530 h 705531"/>
                <a:gd name="connsiteX3" fmla="*/ 3018652 w 3018652"/>
                <a:gd name="connsiteY3" fmla="*/ 0 h 705531"/>
                <a:gd name="connsiteX4" fmla="*/ 0 w 3018652"/>
                <a:gd name="connsiteY4" fmla="*/ 405826 h 7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52" h="705531">
                  <a:moveTo>
                    <a:pt x="0" y="405826"/>
                  </a:moveTo>
                  <a:lnTo>
                    <a:pt x="0" y="705531"/>
                  </a:lnTo>
                  <a:lnTo>
                    <a:pt x="3014794" y="705530"/>
                  </a:lnTo>
                  <a:lnTo>
                    <a:pt x="3018652" y="0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C4E2F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589209"/>
            <a:ext cx="4144441" cy="1698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27D57-2B32-3B64-8EDE-EEE44E5A7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589"/>
          <a:stretch/>
        </p:blipFill>
        <p:spPr>
          <a:xfrm>
            <a:off x="4191000" y="4099593"/>
            <a:ext cx="12192000" cy="553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/>
          <p:nvPr/>
        </p:nvSpPr>
        <p:spPr>
          <a:xfrm rot="-2700000">
            <a:off x="-4734649" y="-1347098"/>
            <a:ext cx="15493708" cy="7838711"/>
          </a:xfrm>
          <a:custGeom>
            <a:avLst/>
            <a:gdLst>
              <a:gd name="connsiteX0" fmla="*/ 0 w 15991076"/>
              <a:gd name="connsiteY0" fmla="*/ 0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0 w 15991076"/>
              <a:gd name="connsiteY4" fmla="*/ 0 h 8186869"/>
              <a:gd name="connsiteX0" fmla="*/ 4658680 w 15991076"/>
              <a:gd name="connsiteY0" fmla="*/ 5454470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4658680 w 15991076"/>
              <a:gd name="connsiteY4" fmla="*/ 5454470 h 8186869"/>
              <a:gd name="connsiteX0" fmla="*/ 3813155 w 15991076"/>
              <a:gd name="connsiteY0" fmla="*/ 4476313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3813155 w 15991076"/>
              <a:gd name="connsiteY4" fmla="*/ 4476313 h 8186869"/>
              <a:gd name="connsiteX0" fmla="*/ 3415261 w 15593182"/>
              <a:gd name="connsiteY0" fmla="*/ 4476313 h 8186869"/>
              <a:gd name="connsiteX1" fmla="*/ 15593182 w 15593182"/>
              <a:gd name="connsiteY1" fmla="*/ 0 h 8186869"/>
              <a:gd name="connsiteX2" fmla="*/ 15593182 w 15593182"/>
              <a:gd name="connsiteY2" fmla="*/ 8186869 h 8186869"/>
              <a:gd name="connsiteX3" fmla="*/ 0 w 15593182"/>
              <a:gd name="connsiteY3" fmla="*/ 7788975 h 8186869"/>
              <a:gd name="connsiteX4" fmla="*/ 3415261 w 15593182"/>
              <a:gd name="connsiteY4" fmla="*/ 4476313 h 8186869"/>
              <a:gd name="connsiteX0" fmla="*/ 3382104 w 15560025"/>
              <a:gd name="connsiteY0" fmla="*/ 4476313 h 8186869"/>
              <a:gd name="connsiteX1" fmla="*/ 15560025 w 15560025"/>
              <a:gd name="connsiteY1" fmla="*/ 0 h 8186869"/>
              <a:gd name="connsiteX2" fmla="*/ 15560025 w 15560025"/>
              <a:gd name="connsiteY2" fmla="*/ 8186869 h 8186869"/>
              <a:gd name="connsiteX3" fmla="*/ 0 w 15560025"/>
              <a:gd name="connsiteY3" fmla="*/ 7755817 h 8186869"/>
              <a:gd name="connsiteX4" fmla="*/ 3382104 w 15560025"/>
              <a:gd name="connsiteY4" fmla="*/ 4476313 h 8186869"/>
              <a:gd name="connsiteX0" fmla="*/ 3382104 w 15560025"/>
              <a:gd name="connsiteY0" fmla="*/ 4111576 h 7822132"/>
              <a:gd name="connsiteX1" fmla="*/ 7502664 w 15560025"/>
              <a:gd name="connsiteY1" fmla="*/ 0 h 7822132"/>
              <a:gd name="connsiteX2" fmla="*/ 15560025 w 15560025"/>
              <a:gd name="connsiteY2" fmla="*/ 7822132 h 7822132"/>
              <a:gd name="connsiteX3" fmla="*/ 0 w 15560025"/>
              <a:gd name="connsiteY3" fmla="*/ 7391080 h 7822132"/>
              <a:gd name="connsiteX4" fmla="*/ 3382104 w 15560025"/>
              <a:gd name="connsiteY4" fmla="*/ 4111576 h 7822132"/>
              <a:gd name="connsiteX0" fmla="*/ 3382104 w 15560025"/>
              <a:gd name="connsiteY0" fmla="*/ 4128155 h 7838711"/>
              <a:gd name="connsiteX1" fmla="*/ 7519243 w 15560025"/>
              <a:gd name="connsiteY1" fmla="*/ 0 h 7838711"/>
              <a:gd name="connsiteX2" fmla="*/ 15560025 w 15560025"/>
              <a:gd name="connsiteY2" fmla="*/ 7838711 h 7838711"/>
              <a:gd name="connsiteX3" fmla="*/ 0 w 15560025"/>
              <a:gd name="connsiteY3" fmla="*/ 7407659 h 7838711"/>
              <a:gd name="connsiteX4" fmla="*/ 3382104 w 15560025"/>
              <a:gd name="connsiteY4" fmla="*/ 4128155 h 7838711"/>
              <a:gd name="connsiteX0" fmla="*/ 3365525 w 15543446"/>
              <a:gd name="connsiteY0" fmla="*/ 4128155 h 7838711"/>
              <a:gd name="connsiteX1" fmla="*/ 7502664 w 15543446"/>
              <a:gd name="connsiteY1" fmla="*/ 0 h 7838711"/>
              <a:gd name="connsiteX2" fmla="*/ 15543446 w 15543446"/>
              <a:gd name="connsiteY2" fmla="*/ 7838711 h 7838711"/>
              <a:gd name="connsiteX3" fmla="*/ 0 w 15543446"/>
              <a:gd name="connsiteY3" fmla="*/ 7391080 h 7838711"/>
              <a:gd name="connsiteX4" fmla="*/ 3365525 w 15543446"/>
              <a:gd name="connsiteY4" fmla="*/ 4128155 h 7838711"/>
              <a:gd name="connsiteX0" fmla="*/ 3315787 w 15493708"/>
              <a:gd name="connsiteY0" fmla="*/ 4128155 h 7838711"/>
              <a:gd name="connsiteX1" fmla="*/ 7452926 w 15493708"/>
              <a:gd name="connsiteY1" fmla="*/ 0 h 7838711"/>
              <a:gd name="connsiteX2" fmla="*/ 15493708 w 15493708"/>
              <a:gd name="connsiteY2" fmla="*/ 7838711 h 7838711"/>
              <a:gd name="connsiteX3" fmla="*/ 0 w 15493708"/>
              <a:gd name="connsiteY3" fmla="*/ 7341344 h 7838711"/>
              <a:gd name="connsiteX4" fmla="*/ 3315787 w 15493708"/>
              <a:gd name="connsiteY4" fmla="*/ 4128155 h 783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3708" h="7838711">
                <a:moveTo>
                  <a:pt x="3315787" y="4128155"/>
                </a:moveTo>
                <a:lnTo>
                  <a:pt x="7452926" y="0"/>
                </a:lnTo>
                <a:lnTo>
                  <a:pt x="15493708" y="7838711"/>
                </a:lnTo>
                <a:lnTo>
                  <a:pt x="0" y="7341344"/>
                </a:lnTo>
                <a:lnTo>
                  <a:pt x="3315787" y="4128155"/>
                </a:lnTo>
                <a:close/>
              </a:path>
            </a:pathLst>
          </a:custGeom>
          <a:solidFill>
            <a:srgbClr val="1B447E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B1E2B-DBBC-16AB-5B52-A077EADA5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t="4270" r="2202"/>
          <a:stretch/>
        </p:blipFill>
        <p:spPr>
          <a:xfrm>
            <a:off x="2971800" y="190500"/>
            <a:ext cx="12649200" cy="9764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2700000">
            <a:off x="-4908019" y="-1530527"/>
            <a:ext cx="14974892" cy="7838711"/>
          </a:xfrm>
          <a:custGeom>
            <a:avLst/>
            <a:gdLst>
              <a:gd name="connsiteX0" fmla="*/ 0 w 15991076"/>
              <a:gd name="connsiteY0" fmla="*/ 0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0 w 15991076"/>
              <a:gd name="connsiteY4" fmla="*/ 0 h 8186869"/>
              <a:gd name="connsiteX0" fmla="*/ 4658680 w 15991076"/>
              <a:gd name="connsiteY0" fmla="*/ 5454470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4658680 w 15991076"/>
              <a:gd name="connsiteY4" fmla="*/ 5454470 h 8186869"/>
              <a:gd name="connsiteX0" fmla="*/ 3813155 w 15991076"/>
              <a:gd name="connsiteY0" fmla="*/ 4476313 h 8186869"/>
              <a:gd name="connsiteX1" fmla="*/ 15991076 w 15991076"/>
              <a:gd name="connsiteY1" fmla="*/ 0 h 8186869"/>
              <a:gd name="connsiteX2" fmla="*/ 15991076 w 15991076"/>
              <a:gd name="connsiteY2" fmla="*/ 8186869 h 8186869"/>
              <a:gd name="connsiteX3" fmla="*/ 0 w 15991076"/>
              <a:gd name="connsiteY3" fmla="*/ 8186869 h 8186869"/>
              <a:gd name="connsiteX4" fmla="*/ 3813155 w 15991076"/>
              <a:gd name="connsiteY4" fmla="*/ 4476313 h 8186869"/>
              <a:gd name="connsiteX0" fmla="*/ 3415261 w 15593182"/>
              <a:gd name="connsiteY0" fmla="*/ 4476313 h 8186869"/>
              <a:gd name="connsiteX1" fmla="*/ 15593182 w 15593182"/>
              <a:gd name="connsiteY1" fmla="*/ 0 h 8186869"/>
              <a:gd name="connsiteX2" fmla="*/ 15593182 w 15593182"/>
              <a:gd name="connsiteY2" fmla="*/ 8186869 h 8186869"/>
              <a:gd name="connsiteX3" fmla="*/ 0 w 15593182"/>
              <a:gd name="connsiteY3" fmla="*/ 7788975 h 8186869"/>
              <a:gd name="connsiteX4" fmla="*/ 3415261 w 15593182"/>
              <a:gd name="connsiteY4" fmla="*/ 4476313 h 8186869"/>
              <a:gd name="connsiteX0" fmla="*/ 3382104 w 15560025"/>
              <a:gd name="connsiteY0" fmla="*/ 4476313 h 8186869"/>
              <a:gd name="connsiteX1" fmla="*/ 15560025 w 15560025"/>
              <a:gd name="connsiteY1" fmla="*/ 0 h 8186869"/>
              <a:gd name="connsiteX2" fmla="*/ 15560025 w 15560025"/>
              <a:gd name="connsiteY2" fmla="*/ 8186869 h 8186869"/>
              <a:gd name="connsiteX3" fmla="*/ 0 w 15560025"/>
              <a:gd name="connsiteY3" fmla="*/ 7755817 h 8186869"/>
              <a:gd name="connsiteX4" fmla="*/ 3382104 w 15560025"/>
              <a:gd name="connsiteY4" fmla="*/ 4476313 h 8186869"/>
              <a:gd name="connsiteX0" fmla="*/ 3382104 w 15560025"/>
              <a:gd name="connsiteY0" fmla="*/ 4111576 h 7822132"/>
              <a:gd name="connsiteX1" fmla="*/ 7502664 w 15560025"/>
              <a:gd name="connsiteY1" fmla="*/ 0 h 7822132"/>
              <a:gd name="connsiteX2" fmla="*/ 15560025 w 15560025"/>
              <a:gd name="connsiteY2" fmla="*/ 7822132 h 7822132"/>
              <a:gd name="connsiteX3" fmla="*/ 0 w 15560025"/>
              <a:gd name="connsiteY3" fmla="*/ 7391080 h 7822132"/>
              <a:gd name="connsiteX4" fmla="*/ 3382104 w 15560025"/>
              <a:gd name="connsiteY4" fmla="*/ 4111576 h 7822132"/>
              <a:gd name="connsiteX0" fmla="*/ 3382104 w 15560025"/>
              <a:gd name="connsiteY0" fmla="*/ 4128155 h 7838711"/>
              <a:gd name="connsiteX1" fmla="*/ 7519243 w 15560025"/>
              <a:gd name="connsiteY1" fmla="*/ 0 h 7838711"/>
              <a:gd name="connsiteX2" fmla="*/ 15560025 w 15560025"/>
              <a:gd name="connsiteY2" fmla="*/ 7838711 h 7838711"/>
              <a:gd name="connsiteX3" fmla="*/ 0 w 15560025"/>
              <a:gd name="connsiteY3" fmla="*/ 7407659 h 7838711"/>
              <a:gd name="connsiteX4" fmla="*/ 3382104 w 15560025"/>
              <a:gd name="connsiteY4" fmla="*/ 4128155 h 7838711"/>
              <a:gd name="connsiteX0" fmla="*/ 3365525 w 15543446"/>
              <a:gd name="connsiteY0" fmla="*/ 4128155 h 7838711"/>
              <a:gd name="connsiteX1" fmla="*/ 7502664 w 15543446"/>
              <a:gd name="connsiteY1" fmla="*/ 0 h 7838711"/>
              <a:gd name="connsiteX2" fmla="*/ 15543446 w 15543446"/>
              <a:gd name="connsiteY2" fmla="*/ 7838711 h 7838711"/>
              <a:gd name="connsiteX3" fmla="*/ 0 w 15543446"/>
              <a:gd name="connsiteY3" fmla="*/ 7391080 h 7838711"/>
              <a:gd name="connsiteX4" fmla="*/ 3365525 w 15543446"/>
              <a:gd name="connsiteY4" fmla="*/ 4128155 h 7838711"/>
              <a:gd name="connsiteX0" fmla="*/ 3315787 w 15493708"/>
              <a:gd name="connsiteY0" fmla="*/ 4128155 h 7838711"/>
              <a:gd name="connsiteX1" fmla="*/ 7452926 w 15493708"/>
              <a:gd name="connsiteY1" fmla="*/ 0 h 7838711"/>
              <a:gd name="connsiteX2" fmla="*/ 15493708 w 15493708"/>
              <a:gd name="connsiteY2" fmla="*/ 7838711 h 7838711"/>
              <a:gd name="connsiteX3" fmla="*/ 0 w 15493708"/>
              <a:gd name="connsiteY3" fmla="*/ 7341344 h 7838711"/>
              <a:gd name="connsiteX4" fmla="*/ 3315787 w 15493708"/>
              <a:gd name="connsiteY4" fmla="*/ 4128155 h 783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3708" h="7838711">
                <a:moveTo>
                  <a:pt x="3315787" y="4128155"/>
                </a:moveTo>
                <a:lnTo>
                  <a:pt x="7452926" y="0"/>
                </a:lnTo>
                <a:lnTo>
                  <a:pt x="15493708" y="7838711"/>
                </a:lnTo>
                <a:lnTo>
                  <a:pt x="0" y="7341344"/>
                </a:lnTo>
                <a:lnTo>
                  <a:pt x="3315787" y="4128155"/>
                </a:lnTo>
                <a:close/>
              </a:path>
            </a:pathLst>
          </a:custGeom>
          <a:solidFill>
            <a:srgbClr val="1B447E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-1322696" y="919578"/>
            <a:ext cx="9601200" cy="820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49"/>
              </a:lnSpc>
            </a:pPr>
            <a:r>
              <a:rPr lang="en-US" sz="7200" spc="122" dirty="0">
                <a:solidFill>
                  <a:schemeClr val="bg1"/>
                </a:solidFill>
                <a:latin typeface="Arial Black" panose="020B0A04020102020204" pitchFamily="34" charset="0"/>
              </a:rPr>
              <a:t>Important Dates</a:t>
            </a:r>
          </a:p>
        </p:txBody>
      </p:sp>
      <p:sp>
        <p:nvSpPr>
          <p:cNvPr id="5" name="AutoShape 5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C4E2F6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EF2D343-89B8-48AE-886A-97ACEBE599F1}"/>
              </a:ext>
            </a:extLst>
          </p:cNvPr>
          <p:cNvSpPr txBox="1"/>
          <p:nvPr/>
        </p:nvSpPr>
        <p:spPr>
          <a:xfrm>
            <a:off x="6781800" y="3525730"/>
            <a:ext cx="12192000" cy="5808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DISTRIBUTION SCHEDULE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1 - Show &amp; Sell Orders due in Pecatonica River system 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21 - Show &amp; Sell Distribution for White Buffalo and South Winds  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22 - Show &amp; Sell Distribution for Kanza and Pawnee 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23 - Show &amp; Sell Distribution for Osage Nation 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22 - Popcorn Sales Begin</a:t>
            </a:r>
          </a:p>
          <a:p>
            <a:pPr>
              <a:lnSpc>
                <a:spcPts val="3780"/>
              </a:lnSpc>
            </a:pPr>
            <a:endParaRPr lang="en-US" sz="27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DISTRIBUTION SCHEDULE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29 - Popcorn Orders Due in Pecatonica River system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16 - Take Order Distribution for White Buffalo and South Winds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17 - Take Order Distribution for Kanza and Pawnee </a:t>
            </a:r>
          </a:p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18 - Take Order Distribution for Osage Nation </a:t>
            </a:r>
          </a:p>
        </p:txBody>
      </p:sp>
      <p:pic>
        <p:nvPicPr>
          <p:cNvPr id="1028" name="Picture 4" descr="Calendar Cartoon Vector Illustration Black White Stock Vector (Royalty  Free) 357444794">
            <a:extLst>
              <a:ext uri="{FF2B5EF4-FFF2-40B4-BE49-F238E27FC236}">
                <a16:creationId xmlns:a16="http://schemas.microsoft.com/office/drawing/2014/main" id="{DA1E34E7-7D5A-4198-8CB6-A56E4CAB9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13335000" y="571500"/>
            <a:ext cx="3621348" cy="29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95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57200" y="450342"/>
            <a:ext cx="10019502" cy="806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5600" dirty="0">
                <a:solidFill>
                  <a:srgbClr val="231F20"/>
                </a:solidFill>
                <a:latin typeface="Arial Black" panose="020B0A04020102020204" pitchFamily="34" charset="0"/>
              </a:rPr>
              <a:t>UNIT COMMISSIONS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AE8807D-761A-4414-A549-E94D3EE6365A}"/>
              </a:ext>
            </a:extLst>
          </p:cNvPr>
          <p:cNvSpPr txBox="1"/>
          <p:nvPr/>
        </p:nvSpPr>
        <p:spPr>
          <a:xfrm>
            <a:off x="609600" y="1333500"/>
            <a:ext cx="17449800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Show &amp; Sell and Take Order Sales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Base Commission – 31% (Units facilitate their own prizes and handle any credit card fees)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+1% Units attend District’s Kernel Training – in person or via zoom (Total 32%)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+1% Unit has average of $250 per Scout, based on July 31, 2023 Membership. * (Total 33%)</a:t>
            </a:r>
          </a:p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+2% Unit has average of $400 or more, per Scout, based on July 31, 2023 Membership. * (Total 34%)</a:t>
            </a:r>
          </a:p>
          <a:p>
            <a:pPr algn="l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*This would be an amount that is locked in per Unit. Therein, any new youth recruited during fall 2023, would decrease that average per scout youth.</a:t>
            </a:r>
          </a:p>
          <a:p>
            <a:pPr marL="457200" algn="l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IMPORTANT – track and report sales by Unit</a:t>
            </a:r>
          </a:p>
          <a:p>
            <a:pPr algn="l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Ex. July Registered Youth = 10 youth, average $250 in sales each or $2,500 in total sales. If the Unit recruits 10 youth, now having 20 registered youth, the goal would still be $2,500, but now the youth only need to average $125 in sales for the unit to earn the additional 1%.</a:t>
            </a:r>
          </a:p>
          <a:p>
            <a:pPr algn="l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Online Sales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30% Commission to the Unit for online sales with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FREE SHIPPING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on all orders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730161A-CD07-067D-A803-0277AD168434}"/>
              </a:ext>
            </a:extLst>
          </p:cNvPr>
          <p:cNvSpPr/>
          <p:nvPr/>
        </p:nvSpPr>
        <p:spPr>
          <a:xfrm rot="10800000">
            <a:off x="8876502" y="5448300"/>
            <a:ext cx="1600200" cy="1066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000" y="688961"/>
            <a:ext cx="12420600" cy="839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7200" dirty="0">
                <a:solidFill>
                  <a:srgbClr val="231F20"/>
                </a:solidFill>
                <a:latin typeface="Arial Black" panose="020B0A04020102020204" pitchFamily="34" charset="0"/>
              </a:rPr>
              <a:t>COUNCIL INCENTIVES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AD78719-4F58-4848-A6CC-1644AE76FFB2}"/>
              </a:ext>
            </a:extLst>
          </p:cNvPr>
          <p:cNvSpPr txBox="1"/>
          <p:nvPr/>
        </p:nvSpPr>
        <p:spPr>
          <a:xfrm>
            <a:off x="838200" y="1333500"/>
            <a:ext cx="16840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2400" dirty="0">
              <a:latin typeface="Raleway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0B61FD-DD80-2477-FF04-0991D671B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73975"/>
              </p:ext>
            </p:extLst>
          </p:nvPr>
        </p:nvGraphicFramePr>
        <p:xfrm>
          <a:off x="860156" y="1654356"/>
          <a:ext cx="12801600" cy="8365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5167">
                  <a:extLst>
                    <a:ext uri="{9D8B030D-6E8A-4147-A177-3AD203B41FA5}">
                      <a16:colId xmlns:a16="http://schemas.microsoft.com/office/drawing/2014/main" val="2544472319"/>
                    </a:ext>
                  </a:extLst>
                </a:gridCol>
                <a:gridCol w="409833">
                  <a:extLst>
                    <a:ext uri="{9D8B030D-6E8A-4147-A177-3AD203B41FA5}">
                      <a16:colId xmlns:a16="http://schemas.microsoft.com/office/drawing/2014/main" val="3925715175"/>
                    </a:ext>
                  </a:extLst>
                </a:gridCol>
                <a:gridCol w="7086600">
                  <a:extLst>
                    <a:ext uri="{9D8B030D-6E8A-4147-A177-3AD203B41FA5}">
                      <a16:colId xmlns:a16="http://schemas.microsoft.com/office/drawing/2014/main" val="3998833433"/>
                    </a:ext>
                  </a:extLst>
                </a:gridCol>
              </a:tblGrid>
              <a:tr h="788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Popcorn Sales Level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Program Fee Incentive Credit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39596832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$200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$5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9723762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$300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$10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52595997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$400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$15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45900858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$500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$20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36323494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$600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$25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26398428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$700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$30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75175610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$800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$35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068073"/>
                  </a:ext>
                </a:extLst>
              </a:tr>
              <a:tr h="57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$900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$80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2648721"/>
                  </a:ext>
                </a:extLst>
              </a:tr>
              <a:tr h="3238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85203356"/>
                  </a:ext>
                </a:extLst>
              </a:tr>
              <a:tr h="6756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$1,250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Scout aged appropriate reward valued at $40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36777648"/>
                  </a:ext>
                </a:extLst>
              </a:tr>
              <a:tr h="3238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98286217"/>
                  </a:ext>
                </a:extLst>
              </a:tr>
              <a:tr h="1022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$2,500</a:t>
                      </a:r>
                      <a:endParaRPr lang="en-US" sz="240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Credit for half of the early bird camp fee for 2024 Quivira Council Camps.</a:t>
                      </a:r>
                      <a:endParaRPr lang="en-US" sz="2400" dirty="0">
                        <a:effectLst/>
                        <a:latin typeface="Arial Black" panose="020B0A040201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5540018"/>
                  </a:ext>
                </a:extLst>
              </a:tr>
            </a:tbl>
          </a:graphicData>
        </a:graphic>
      </p:graphicFrame>
      <p:sp>
        <p:nvSpPr>
          <p:cNvPr id="3" name="Arrow: Left 2">
            <a:extLst>
              <a:ext uri="{FF2B5EF4-FFF2-40B4-BE49-F238E27FC236}">
                <a16:creationId xmlns:a16="http://schemas.microsoft.com/office/drawing/2014/main" id="{51B4B53D-945D-D580-DB02-C6DEB6528010}"/>
              </a:ext>
            </a:extLst>
          </p:cNvPr>
          <p:cNvSpPr/>
          <p:nvPr/>
        </p:nvSpPr>
        <p:spPr>
          <a:xfrm>
            <a:off x="12158420" y="4711837"/>
            <a:ext cx="5748580" cy="4241663"/>
          </a:xfrm>
          <a:prstGeom prst="lef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136476BB-A7AB-81D7-3395-4A808B44C38B}"/>
              </a:ext>
            </a:extLst>
          </p:cNvPr>
          <p:cNvSpPr txBox="1"/>
          <p:nvPr/>
        </p:nvSpPr>
        <p:spPr>
          <a:xfrm>
            <a:off x="13868400" y="5939624"/>
            <a:ext cx="3877160" cy="17946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 want to thank the Scouts that go the extra mile by rewarding them for hitting $900 in sales and giving them full credit for their program fee at recharter or membership renewal time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8599" y="688961"/>
            <a:ext cx="17907001" cy="2848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>
                <a:solidFill>
                  <a:srgbClr val="231F20"/>
                </a:solidFill>
                <a:latin typeface="Arial Black" panose="020B0A04020102020204" pitchFamily="34" charset="0"/>
              </a:rPr>
              <a:t>New Prize Options for Pack Sellers!</a:t>
            </a:r>
          </a:p>
          <a:p>
            <a:endParaRPr lang="en-US" sz="7200" dirty="0">
              <a:latin typeface="Arial Black" panose="020B0A04020102020204" pitchFamily="34" charset="0"/>
            </a:endParaRPr>
          </a:p>
          <a:p>
            <a:pPr>
              <a:lnSpc>
                <a:spcPts val="6216"/>
              </a:lnSpc>
            </a:pPr>
            <a:endParaRPr lang="en-US" sz="7200" dirty="0">
              <a:solidFill>
                <a:srgbClr val="231F2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AD78719-4F58-4848-A6CC-1644AE76FFB2}"/>
              </a:ext>
            </a:extLst>
          </p:cNvPr>
          <p:cNvSpPr txBox="1"/>
          <p:nvPr/>
        </p:nvSpPr>
        <p:spPr>
          <a:xfrm>
            <a:off x="838200" y="1333500"/>
            <a:ext cx="16840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2400" dirty="0">
              <a:latin typeface="Raleway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03D6A2-E5E2-40B9-61C7-BAEA9A6E52EA}"/>
              </a:ext>
            </a:extLst>
          </p:cNvPr>
          <p:cNvSpPr/>
          <p:nvPr/>
        </p:nvSpPr>
        <p:spPr>
          <a:xfrm>
            <a:off x="335268" y="1737057"/>
            <a:ext cx="8607651" cy="9171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600900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Pack Option 1 - Victorinox Bear Necessities Swiss Army Knife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600900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Pack Option 2 - BSA Single Person Hammock with Straps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6009005" algn="l"/>
              </a:tabLst>
            </a:pP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tabLst>
                <a:tab pos="6009005" algn="l"/>
              </a:tabLst>
            </a:pPr>
            <a:r>
              <a:rPr lang="en-US" sz="24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Every Scout that reaches/surpasses </a:t>
            </a:r>
            <a:r>
              <a:rPr lang="en-US" sz="24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$1,250 </a:t>
            </a:r>
            <a:r>
              <a:rPr lang="en-US" sz="24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total sales will receive this Council level prize. </a:t>
            </a:r>
          </a:p>
          <a:p>
            <a:pPr fontAlgn="base">
              <a:tabLst>
                <a:tab pos="6009005" algn="l"/>
              </a:tabLst>
            </a:pPr>
            <a:endParaRPr lang="en-US" sz="2400" dirty="0">
              <a:solidFill>
                <a:srgbClr val="21212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tabLst>
                <a:tab pos="6009005" algn="l"/>
              </a:tabLst>
            </a:pPr>
            <a:r>
              <a:rPr lang="en-US" sz="24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 Pack level Scouts, their choice of a camping rated hammock or, for Bear Scouts or higher, a Swiss Army Knife. Any Scout that qualifies can also choose a $40 Amazon gift card for their Council prize instead of a knife or hammock.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tabLst>
                <a:tab pos="6009005" algn="l"/>
              </a:tabLst>
            </a:pP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Notes: 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Unit will be responsible for turning in list of earners to Council by October 31, 2023.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Council will issue knives to Unit Leaders, with the expectation that Unit Leaders present them to youth with parent/guardian present.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2FC70-9D0D-F984-CBF7-95507F43C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61" b="27012"/>
          <a:stretch/>
        </p:blipFill>
        <p:spPr bwMode="auto">
          <a:xfrm>
            <a:off x="11573103" y="5391164"/>
            <a:ext cx="6105297" cy="420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DAC65-E994-2405-D0DE-7171153B8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1737057"/>
            <a:ext cx="5166021" cy="49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8599" y="466163"/>
            <a:ext cx="17907001" cy="2848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>
                <a:solidFill>
                  <a:srgbClr val="231F20"/>
                </a:solidFill>
                <a:latin typeface="Arial Black" panose="020B0A04020102020204" pitchFamily="34" charset="0"/>
              </a:rPr>
              <a:t>Prize Options for Troop/Crew/Ship Sellers!</a:t>
            </a:r>
          </a:p>
          <a:p>
            <a:endParaRPr lang="en-US" sz="7200" dirty="0">
              <a:latin typeface="Arial Black" panose="020B0A04020102020204" pitchFamily="34" charset="0"/>
            </a:endParaRPr>
          </a:p>
          <a:p>
            <a:pPr>
              <a:lnSpc>
                <a:spcPts val="6216"/>
              </a:lnSpc>
            </a:pPr>
            <a:endParaRPr lang="en-US" sz="7200" dirty="0">
              <a:solidFill>
                <a:srgbClr val="231F2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AD78719-4F58-4848-A6CC-1644AE76FFB2}"/>
              </a:ext>
            </a:extLst>
          </p:cNvPr>
          <p:cNvSpPr txBox="1"/>
          <p:nvPr/>
        </p:nvSpPr>
        <p:spPr>
          <a:xfrm>
            <a:off x="838200" y="1333500"/>
            <a:ext cx="16840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2400" dirty="0">
              <a:latin typeface="Raleway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03D6A2-E5E2-40B9-61C7-BAEA9A6E52EA}"/>
              </a:ext>
            </a:extLst>
          </p:cNvPr>
          <p:cNvSpPr/>
          <p:nvPr/>
        </p:nvSpPr>
        <p:spPr>
          <a:xfrm>
            <a:off x="335268" y="1373029"/>
            <a:ext cx="9543532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600900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Troop Option 1 - 10″ Damascus Turquoise Hunter Fixed Blade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600900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Troop Option 2 - CRKT Drifter EDC Folding Pocket Knife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Every Scout that reaches/surpasses </a:t>
            </a:r>
            <a:r>
              <a:rPr lang="en-US" sz="24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$1,250 </a:t>
            </a:r>
            <a:r>
              <a:rPr lang="en-US" sz="24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total sales will receive this Council level prize. 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21212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Any Troop Scout that qualifies can also choose a $40 Amazon gift card for their Council prize instead of a knife.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Notes: 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Unit will be responsible for turning in list of earners to Council by October 31, 2023.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Council will issue knives to Unit Leaders, with the expectation that Unit </a:t>
            </a:r>
            <a:r>
              <a:rPr lang="en-US" sz="2400" dirty="0">
                <a:solidFill>
                  <a:srgbClr val="0F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present them to youth with parent/guardian present.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recommended that Units create a Sheath Knife policy if they intend to allow youth to carry/use sheath knives during Unit events (example policy is posted to the popcorn page at </a:t>
            </a:r>
            <a:r>
              <a:rPr lang="en-US" sz="2400" dirty="0">
                <a:solidFill>
                  <a:srgbClr val="0F111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www.quivira.org/popcorn-sale/</a:t>
            </a:r>
            <a:r>
              <a:rPr lang="en-US" sz="2400" dirty="0">
                <a:solidFill>
                  <a:srgbClr val="0F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Currently, sheath knives are NOT ALLOWED at Quivira Council District or Council activities.</a:t>
            </a:r>
          </a:p>
          <a:p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6A75-0251-786F-3FA6-CADEE0BD1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8800" y="2019300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0D89E-1BCA-0125-4006-11A67F2F0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317" y="5143824"/>
            <a:ext cx="4343083" cy="46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000" y="688961"/>
            <a:ext cx="15011400" cy="839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16"/>
              </a:lnSpc>
            </a:pPr>
            <a:r>
              <a:rPr lang="en-US" sz="7200" dirty="0">
                <a:solidFill>
                  <a:srgbClr val="231F20"/>
                </a:solidFill>
                <a:latin typeface="Arial Black" panose="020B0A04020102020204" pitchFamily="34" charset="0"/>
              </a:rPr>
              <a:t>MORE COUNCIL INCENTIVES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AD78719-4F58-4848-A6CC-1644AE76FFB2}"/>
              </a:ext>
            </a:extLst>
          </p:cNvPr>
          <p:cNvSpPr txBox="1"/>
          <p:nvPr/>
        </p:nvSpPr>
        <p:spPr>
          <a:xfrm>
            <a:off x="838200" y="1333500"/>
            <a:ext cx="16840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2400" dirty="0">
              <a:latin typeface="Raleway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605A6-12DA-4DEA-A1E9-B38879105446}"/>
              </a:ext>
            </a:extLst>
          </p:cNvPr>
          <p:cNvSpPr/>
          <p:nvPr/>
        </p:nvSpPr>
        <p:spPr>
          <a:xfrm>
            <a:off x="412376" y="3857816"/>
            <a:ext cx="1770455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u="sng" dirty="0">
                <a:latin typeface="Arial Black" panose="020B0A04020102020204" pitchFamily="34" charset="0"/>
              </a:rPr>
              <a:t>Top Seller Awards </a:t>
            </a:r>
          </a:p>
          <a:p>
            <a:endParaRPr lang="en-US" sz="3600" dirty="0">
              <a:latin typeface="Arial Black" panose="020B0A04020102020204" pitchFamily="34" charset="0"/>
            </a:endParaRPr>
          </a:p>
          <a:p>
            <a:r>
              <a:rPr lang="en-US" sz="3600" dirty="0">
                <a:latin typeface="Arial Black" panose="020B0A04020102020204" pitchFamily="34" charset="0"/>
              </a:rPr>
              <a:t>Council Top Seller**					$300 Amazon Gift Card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Top Seller from each District			$150 Amazon Gift Card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Next Top 10 Sellers (all Districts)	$100 each - Amazon Gift Card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Next Top 10 Sellers (all Districts)	$50 each - Amazon Gift Card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Next Top 30 Sellers (all Districts)	$25 each - Amazon Gift Card</a:t>
            </a:r>
          </a:p>
          <a:p>
            <a:endParaRPr lang="en-US" sz="36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**Note: Council top seller is excluded from District top seller awards</a:t>
            </a:r>
          </a:p>
        </p:txBody>
      </p:sp>
      <p:pic>
        <p:nvPicPr>
          <p:cNvPr id="8" name="Picture 6" descr="25 Days of Gifting Giveaways 2018 | Amazon gift card free, Amazon ...">
            <a:extLst>
              <a:ext uri="{FF2B5EF4-FFF2-40B4-BE49-F238E27FC236}">
                <a16:creationId xmlns:a16="http://schemas.microsoft.com/office/drawing/2014/main" id="{5F5AD262-7D46-4D31-A1A5-B81C83152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8" b="15136"/>
          <a:stretch/>
        </p:blipFill>
        <p:spPr bwMode="auto">
          <a:xfrm>
            <a:off x="12801600" y="1485900"/>
            <a:ext cx="468063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5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1953</Words>
  <Application>Microsoft Office PowerPoint</Application>
  <PresentationFormat>Custom</PresentationFormat>
  <Paragraphs>302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Raleway</vt:lpstr>
      <vt:lpstr>Calibri</vt:lpstr>
      <vt:lpstr>Raleway Heavy Bold</vt:lpstr>
      <vt:lpstr>Arial Black</vt:lpstr>
      <vt:lpstr>Wingdings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Kickoff Packet</dc:title>
  <dc:creator>Brian Arndt</dc:creator>
  <cp:lastModifiedBy>Josh Hamilton</cp:lastModifiedBy>
  <cp:revision>45</cp:revision>
  <dcterms:created xsi:type="dcterms:W3CDTF">2006-08-16T00:00:00Z</dcterms:created>
  <dcterms:modified xsi:type="dcterms:W3CDTF">2023-09-07T03:16:05Z</dcterms:modified>
  <dc:identifier>DAEYSJ1JMkE</dc:identifier>
</cp:coreProperties>
</file>