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99" r:id="rId1"/>
  </p:sldMasterIdLst>
  <p:notesMasterIdLst>
    <p:notesMasterId r:id="rId25"/>
  </p:notesMasterIdLst>
  <p:sldIdLst>
    <p:sldId id="256" r:id="rId2"/>
    <p:sldId id="257" r:id="rId3"/>
    <p:sldId id="258" r:id="rId4"/>
    <p:sldId id="259" r:id="rId5"/>
    <p:sldId id="275" r:id="rId6"/>
    <p:sldId id="278" r:id="rId7"/>
    <p:sldId id="279" r:id="rId8"/>
    <p:sldId id="260" r:id="rId9"/>
    <p:sldId id="276"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7" r:id="rId24"/>
  </p:sldIdLst>
  <p:sldSz cx="9966325" cy="7589838"/>
  <p:notesSz cx="7010400" cy="923607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390">
          <p15:clr>
            <a:srgbClr val="A4A3A4"/>
          </p15:clr>
        </p15:guide>
        <p15:guide id="2" pos="3139">
          <p15:clr>
            <a:srgbClr val="A4A3A4"/>
          </p15:clr>
        </p15:guide>
      </p15:sldGuideLst>
    </p:ext>
    <p:ext uri="{2D200454-40CA-4A62-9FC3-DE9A4176ACB9}">
      <p15:notesGuideLst xmlns:p15="http://schemas.microsoft.com/office/powerpoint/2012/main">
        <p15:guide id="1" orient="horz" pos="2909">
          <p15:clr>
            <a:srgbClr val="A4A3A4"/>
          </p15:clr>
        </p15:guide>
        <p15:guide id="2" pos="2208">
          <p15:clr>
            <a:srgbClr val="A4A3A4"/>
          </p15:clr>
        </p15:guide>
      </p15:notesGuideLst>
    </p:ext>
    <p:ext uri="GoogleSlidesCustomDataVersion2">
      <go:slidesCustomData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 r:id="rId26" roundtripDataSignature="AMtx7mhW7KxEVm6ZyUvETrShS0zuFqU/bg=="/>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AB4C014-C078-F119-6DB6-765887E930ED}" v="49" dt="2025-04-28T18:41:07.024"/>
    <p1510:client id="{7FA4E1A3-CB52-176C-B8B5-014F51FDB60E}" v="141" dt="2025-04-29T19:02:10.44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2390"/>
        <p:guide pos="3139"/>
      </p:guideLst>
    </p:cSldViewPr>
  </p:slideViewPr>
  <p:notesViewPr>
    <p:cSldViewPr snapToGrid="0">
      <p:cViewPr>
        <p:scale>
          <a:sx n="1" d="2"/>
          <a:sy n="1" d="2"/>
        </p:scale>
        <p:origin x="0" y="0"/>
      </p:cViewPr>
      <p:guideLst>
        <p:guide orient="horz" pos="2909"/>
        <p:guide pos="2208"/>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customschemas.google.com/relationships/presentationmetadata" Target="metadata"/><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4" y="0"/>
            <a:ext cx="3039006" cy="461408"/>
          </a:xfrm>
          <a:prstGeom prst="rect">
            <a:avLst/>
          </a:prstGeom>
          <a:noFill/>
          <a:ln>
            <a:noFill/>
          </a:ln>
        </p:spPr>
        <p:txBody>
          <a:bodyPr spcFirstLastPara="1" wrap="square" lIns="89150" tIns="44575" rIns="89150" bIns="44575"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Times New Roman"/>
                <a:ea typeface="Times New Roman"/>
                <a:cs typeface="Times New Roman"/>
                <a:sym typeface="Times New Roman"/>
              </a:defRPr>
            </a:lvl1pPr>
            <a:lvl2pPr marR="0" lvl="1" algn="r" rtl="0">
              <a:lnSpc>
                <a:spcPct val="100000"/>
              </a:lnSpc>
              <a:spcBef>
                <a:spcPts val="0"/>
              </a:spcBef>
              <a:spcAft>
                <a:spcPts val="0"/>
              </a:spcAft>
              <a:buClr>
                <a:srgbClr val="000000"/>
              </a:buClr>
              <a:buSzPts val="1400"/>
              <a:buFont typeface="Arial"/>
              <a:buNone/>
              <a:defRPr sz="1600" b="0" i="0" u="none" strike="noStrike" cap="none">
                <a:solidFill>
                  <a:schemeClr val="dk1"/>
                </a:solidFill>
                <a:latin typeface="Times New Roman"/>
                <a:ea typeface="Times New Roman"/>
                <a:cs typeface="Times New Roman"/>
                <a:sym typeface="Times New Roman"/>
              </a:defRPr>
            </a:lvl2pPr>
            <a:lvl3pPr marR="0" lvl="2" algn="r" rtl="0">
              <a:lnSpc>
                <a:spcPct val="100000"/>
              </a:lnSpc>
              <a:spcBef>
                <a:spcPts val="0"/>
              </a:spcBef>
              <a:spcAft>
                <a:spcPts val="0"/>
              </a:spcAft>
              <a:buClr>
                <a:srgbClr val="000000"/>
              </a:buClr>
              <a:buSzPts val="1400"/>
              <a:buFont typeface="Arial"/>
              <a:buNone/>
              <a:defRPr sz="1600" b="0" i="0" u="none" strike="noStrike" cap="none">
                <a:solidFill>
                  <a:schemeClr val="dk1"/>
                </a:solidFill>
                <a:latin typeface="Times New Roman"/>
                <a:ea typeface="Times New Roman"/>
                <a:cs typeface="Times New Roman"/>
                <a:sym typeface="Times New Roman"/>
              </a:defRPr>
            </a:lvl3pPr>
            <a:lvl4pPr marR="0" lvl="3" algn="r" rtl="0">
              <a:lnSpc>
                <a:spcPct val="100000"/>
              </a:lnSpc>
              <a:spcBef>
                <a:spcPts val="0"/>
              </a:spcBef>
              <a:spcAft>
                <a:spcPts val="0"/>
              </a:spcAft>
              <a:buClr>
                <a:srgbClr val="000000"/>
              </a:buClr>
              <a:buSzPts val="1400"/>
              <a:buFont typeface="Arial"/>
              <a:buNone/>
              <a:defRPr sz="1600" b="0" i="0" u="none" strike="noStrike" cap="none">
                <a:solidFill>
                  <a:schemeClr val="dk1"/>
                </a:solidFill>
                <a:latin typeface="Times New Roman"/>
                <a:ea typeface="Times New Roman"/>
                <a:cs typeface="Times New Roman"/>
                <a:sym typeface="Times New Roman"/>
              </a:defRPr>
            </a:lvl4pPr>
            <a:lvl5pPr marR="0" lvl="4" algn="r" rtl="0">
              <a:lnSpc>
                <a:spcPct val="100000"/>
              </a:lnSpc>
              <a:spcBef>
                <a:spcPts val="0"/>
              </a:spcBef>
              <a:spcAft>
                <a:spcPts val="0"/>
              </a:spcAft>
              <a:buClr>
                <a:srgbClr val="000000"/>
              </a:buClr>
              <a:buSzPts val="1400"/>
              <a:buFont typeface="Arial"/>
              <a:buNone/>
              <a:defRPr sz="1600" b="0" i="0" u="none" strike="noStrike" cap="none">
                <a:solidFill>
                  <a:schemeClr val="dk1"/>
                </a:solidFill>
                <a:latin typeface="Times New Roman"/>
                <a:ea typeface="Times New Roman"/>
                <a:cs typeface="Times New Roman"/>
                <a:sym typeface="Times New Roman"/>
              </a:defRPr>
            </a:lvl5pPr>
            <a:lvl6pPr marR="0" lvl="5" algn="l" rtl="0">
              <a:lnSpc>
                <a:spcPct val="100000"/>
              </a:lnSpc>
              <a:spcBef>
                <a:spcPts val="0"/>
              </a:spcBef>
              <a:spcAft>
                <a:spcPts val="0"/>
              </a:spcAft>
              <a:buClr>
                <a:srgbClr val="000000"/>
              </a:buClr>
              <a:buSzPts val="1400"/>
              <a:buFont typeface="Arial"/>
              <a:buNone/>
              <a:defRPr sz="1600" b="0" i="0" u="none" strike="noStrike" cap="none">
                <a:solidFill>
                  <a:schemeClr val="dk1"/>
                </a:solidFill>
                <a:latin typeface="Times New Roman"/>
                <a:ea typeface="Times New Roman"/>
                <a:cs typeface="Times New Roman"/>
                <a:sym typeface="Times New Roman"/>
              </a:defRPr>
            </a:lvl6pPr>
            <a:lvl7pPr marR="0" lvl="6" algn="l" rtl="0">
              <a:lnSpc>
                <a:spcPct val="100000"/>
              </a:lnSpc>
              <a:spcBef>
                <a:spcPts val="0"/>
              </a:spcBef>
              <a:spcAft>
                <a:spcPts val="0"/>
              </a:spcAft>
              <a:buClr>
                <a:srgbClr val="000000"/>
              </a:buClr>
              <a:buSzPts val="1400"/>
              <a:buFont typeface="Arial"/>
              <a:buNone/>
              <a:defRPr sz="1600" b="0" i="0" u="none" strike="noStrike" cap="none">
                <a:solidFill>
                  <a:schemeClr val="dk1"/>
                </a:solidFill>
                <a:latin typeface="Times New Roman"/>
                <a:ea typeface="Times New Roman"/>
                <a:cs typeface="Times New Roman"/>
                <a:sym typeface="Times New Roman"/>
              </a:defRPr>
            </a:lvl7pPr>
            <a:lvl8pPr marR="0" lvl="7" algn="l" rtl="0">
              <a:lnSpc>
                <a:spcPct val="100000"/>
              </a:lnSpc>
              <a:spcBef>
                <a:spcPts val="0"/>
              </a:spcBef>
              <a:spcAft>
                <a:spcPts val="0"/>
              </a:spcAft>
              <a:buClr>
                <a:srgbClr val="000000"/>
              </a:buClr>
              <a:buSzPts val="1400"/>
              <a:buFont typeface="Arial"/>
              <a:buNone/>
              <a:defRPr sz="1600" b="0" i="0" u="none" strike="noStrike" cap="none">
                <a:solidFill>
                  <a:schemeClr val="dk1"/>
                </a:solidFill>
                <a:latin typeface="Times New Roman"/>
                <a:ea typeface="Times New Roman"/>
                <a:cs typeface="Times New Roman"/>
                <a:sym typeface="Times New Roman"/>
              </a:defRPr>
            </a:lvl8pPr>
            <a:lvl9pPr marR="0" lvl="8" algn="l" rtl="0">
              <a:lnSpc>
                <a:spcPct val="100000"/>
              </a:lnSpc>
              <a:spcBef>
                <a:spcPts val="0"/>
              </a:spcBef>
              <a:spcAft>
                <a:spcPts val="0"/>
              </a:spcAft>
              <a:buClr>
                <a:srgbClr val="000000"/>
              </a:buClr>
              <a:buSzPts val="1400"/>
              <a:buFont typeface="Arial"/>
              <a:buNone/>
              <a:defRPr sz="1600" b="0" i="0" u="none" strike="noStrike" cap="none">
                <a:solidFill>
                  <a:schemeClr val="dk1"/>
                </a:solidFill>
                <a:latin typeface="Times New Roman"/>
                <a:ea typeface="Times New Roman"/>
                <a:cs typeface="Times New Roman"/>
                <a:sym typeface="Times New Roman"/>
              </a:defRPr>
            </a:lvl9pPr>
          </a:lstStyle>
          <a:p>
            <a:endParaRPr/>
          </a:p>
        </p:txBody>
      </p:sp>
      <p:sp>
        <p:nvSpPr>
          <p:cNvPr id="4" name="Google Shape;4;n"/>
          <p:cNvSpPr txBox="1">
            <a:spLocks noGrp="1"/>
          </p:cNvSpPr>
          <p:nvPr>
            <p:ph type="dt" idx="10"/>
          </p:nvPr>
        </p:nvSpPr>
        <p:spPr>
          <a:xfrm>
            <a:off x="3971394" y="0"/>
            <a:ext cx="3039006" cy="461408"/>
          </a:xfrm>
          <a:prstGeom prst="rect">
            <a:avLst/>
          </a:prstGeom>
          <a:noFill/>
          <a:ln>
            <a:noFill/>
          </a:ln>
        </p:spPr>
        <p:txBody>
          <a:bodyPr spcFirstLastPara="1" wrap="square" lIns="89150" tIns="44575" rIns="89150" bIns="44575"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Times New Roman"/>
                <a:ea typeface="Times New Roman"/>
                <a:cs typeface="Times New Roman"/>
                <a:sym typeface="Times New Roman"/>
              </a:defRPr>
            </a:lvl1pPr>
            <a:lvl2pPr marR="0" lvl="1" algn="r" rtl="0">
              <a:lnSpc>
                <a:spcPct val="100000"/>
              </a:lnSpc>
              <a:spcBef>
                <a:spcPts val="0"/>
              </a:spcBef>
              <a:spcAft>
                <a:spcPts val="0"/>
              </a:spcAft>
              <a:buClr>
                <a:srgbClr val="000000"/>
              </a:buClr>
              <a:buSzPts val="1400"/>
              <a:buFont typeface="Arial"/>
              <a:buNone/>
              <a:defRPr sz="1600" b="0" i="0" u="none" strike="noStrike" cap="none">
                <a:solidFill>
                  <a:schemeClr val="dk1"/>
                </a:solidFill>
                <a:latin typeface="Times New Roman"/>
                <a:ea typeface="Times New Roman"/>
                <a:cs typeface="Times New Roman"/>
                <a:sym typeface="Times New Roman"/>
              </a:defRPr>
            </a:lvl2pPr>
            <a:lvl3pPr marR="0" lvl="2" algn="r" rtl="0">
              <a:lnSpc>
                <a:spcPct val="100000"/>
              </a:lnSpc>
              <a:spcBef>
                <a:spcPts val="0"/>
              </a:spcBef>
              <a:spcAft>
                <a:spcPts val="0"/>
              </a:spcAft>
              <a:buClr>
                <a:srgbClr val="000000"/>
              </a:buClr>
              <a:buSzPts val="1400"/>
              <a:buFont typeface="Arial"/>
              <a:buNone/>
              <a:defRPr sz="1600" b="0" i="0" u="none" strike="noStrike" cap="none">
                <a:solidFill>
                  <a:schemeClr val="dk1"/>
                </a:solidFill>
                <a:latin typeface="Times New Roman"/>
                <a:ea typeface="Times New Roman"/>
                <a:cs typeface="Times New Roman"/>
                <a:sym typeface="Times New Roman"/>
              </a:defRPr>
            </a:lvl3pPr>
            <a:lvl4pPr marR="0" lvl="3" algn="r" rtl="0">
              <a:lnSpc>
                <a:spcPct val="100000"/>
              </a:lnSpc>
              <a:spcBef>
                <a:spcPts val="0"/>
              </a:spcBef>
              <a:spcAft>
                <a:spcPts val="0"/>
              </a:spcAft>
              <a:buClr>
                <a:srgbClr val="000000"/>
              </a:buClr>
              <a:buSzPts val="1400"/>
              <a:buFont typeface="Arial"/>
              <a:buNone/>
              <a:defRPr sz="1600" b="0" i="0" u="none" strike="noStrike" cap="none">
                <a:solidFill>
                  <a:schemeClr val="dk1"/>
                </a:solidFill>
                <a:latin typeface="Times New Roman"/>
                <a:ea typeface="Times New Roman"/>
                <a:cs typeface="Times New Roman"/>
                <a:sym typeface="Times New Roman"/>
              </a:defRPr>
            </a:lvl4pPr>
            <a:lvl5pPr marR="0" lvl="4" algn="r" rtl="0">
              <a:lnSpc>
                <a:spcPct val="100000"/>
              </a:lnSpc>
              <a:spcBef>
                <a:spcPts val="0"/>
              </a:spcBef>
              <a:spcAft>
                <a:spcPts val="0"/>
              </a:spcAft>
              <a:buClr>
                <a:srgbClr val="000000"/>
              </a:buClr>
              <a:buSzPts val="1400"/>
              <a:buFont typeface="Arial"/>
              <a:buNone/>
              <a:defRPr sz="1600" b="0" i="0" u="none" strike="noStrike" cap="none">
                <a:solidFill>
                  <a:schemeClr val="dk1"/>
                </a:solidFill>
                <a:latin typeface="Times New Roman"/>
                <a:ea typeface="Times New Roman"/>
                <a:cs typeface="Times New Roman"/>
                <a:sym typeface="Times New Roman"/>
              </a:defRPr>
            </a:lvl5pPr>
            <a:lvl6pPr marR="0" lvl="5" algn="l" rtl="0">
              <a:lnSpc>
                <a:spcPct val="100000"/>
              </a:lnSpc>
              <a:spcBef>
                <a:spcPts val="0"/>
              </a:spcBef>
              <a:spcAft>
                <a:spcPts val="0"/>
              </a:spcAft>
              <a:buClr>
                <a:srgbClr val="000000"/>
              </a:buClr>
              <a:buSzPts val="1400"/>
              <a:buFont typeface="Arial"/>
              <a:buNone/>
              <a:defRPr sz="1600" b="0" i="0" u="none" strike="noStrike" cap="none">
                <a:solidFill>
                  <a:schemeClr val="dk1"/>
                </a:solidFill>
                <a:latin typeface="Times New Roman"/>
                <a:ea typeface="Times New Roman"/>
                <a:cs typeface="Times New Roman"/>
                <a:sym typeface="Times New Roman"/>
              </a:defRPr>
            </a:lvl6pPr>
            <a:lvl7pPr marR="0" lvl="6" algn="l" rtl="0">
              <a:lnSpc>
                <a:spcPct val="100000"/>
              </a:lnSpc>
              <a:spcBef>
                <a:spcPts val="0"/>
              </a:spcBef>
              <a:spcAft>
                <a:spcPts val="0"/>
              </a:spcAft>
              <a:buClr>
                <a:srgbClr val="000000"/>
              </a:buClr>
              <a:buSzPts val="1400"/>
              <a:buFont typeface="Arial"/>
              <a:buNone/>
              <a:defRPr sz="1600" b="0" i="0" u="none" strike="noStrike" cap="none">
                <a:solidFill>
                  <a:schemeClr val="dk1"/>
                </a:solidFill>
                <a:latin typeface="Times New Roman"/>
                <a:ea typeface="Times New Roman"/>
                <a:cs typeface="Times New Roman"/>
                <a:sym typeface="Times New Roman"/>
              </a:defRPr>
            </a:lvl7pPr>
            <a:lvl8pPr marR="0" lvl="7" algn="l" rtl="0">
              <a:lnSpc>
                <a:spcPct val="100000"/>
              </a:lnSpc>
              <a:spcBef>
                <a:spcPts val="0"/>
              </a:spcBef>
              <a:spcAft>
                <a:spcPts val="0"/>
              </a:spcAft>
              <a:buClr>
                <a:srgbClr val="000000"/>
              </a:buClr>
              <a:buSzPts val="1400"/>
              <a:buFont typeface="Arial"/>
              <a:buNone/>
              <a:defRPr sz="1600" b="0" i="0" u="none" strike="noStrike" cap="none">
                <a:solidFill>
                  <a:schemeClr val="dk1"/>
                </a:solidFill>
                <a:latin typeface="Times New Roman"/>
                <a:ea typeface="Times New Roman"/>
                <a:cs typeface="Times New Roman"/>
                <a:sym typeface="Times New Roman"/>
              </a:defRPr>
            </a:lvl8pPr>
            <a:lvl9pPr marR="0" lvl="8" algn="l" rtl="0">
              <a:lnSpc>
                <a:spcPct val="100000"/>
              </a:lnSpc>
              <a:spcBef>
                <a:spcPts val="0"/>
              </a:spcBef>
              <a:spcAft>
                <a:spcPts val="0"/>
              </a:spcAft>
              <a:buClr>
                <a:srgbClr val="000000"/>
              </a:buClr>
              <a:buSzPts val="1400"/>
              <a:buFont typeface="Arial"/>
              <a:buNone/>
              <a:defRPr sz="1600" b="0" i="0" u="none" strike="noStrike" cap="none">
                <a:solidFill>
                  <a:schemeClr val="dk1"/>
                </a:solidFill>
                <a:latin typeface="Times New Roman"/>
                <a:ea typeface="Times New Roman"/>
                <a:cs typeface="Times New Roman"/>
                <a:sym typeface="Times New Roman"/>
              </a:defRPr>
            </a:lvl9pPr>
          </a:lstStyle>
          <a:p>
            <a:endParaRPr/>
          </a:p>
        </p:txBody>
      </p:sp>
      <p:sp>
        <p:nvSpPr>
          <p:cNvPr id="5" name="Google Shape;5;n"/>
          <p:cNvSpPr>
            <a:spLocks noGrp="1" noRot="1" noChangeAspect="1"/>
          </p:cNvSpPr>
          <p:nvPr>
            <p:ph type="sldImg" idx="3"/>
          </p:nvPr>
        </p:nvSpPr>
        <p:spPr>
          <a:xfrm>
            <a:off x="1238250" y="690563"/>
            <a:ext cx="4552950" cy="3467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6" name="Google Shape;6;n"/>
          <p:cNvSpPr txBox="1">
            <a:spLocks noGrp="1"/>
          </p:cNvSpPr>
          <p:nvPr>
            <p:ph type="body" idx="1"/>
          </p:nvPr>
        </p:nvSpPr>
        <p:spPr>
          <a:xfrm>
            <a:off x="935571" y="4388123"/>
            <a:ext cx="5139263" cy="4157418"/>
          </a:xfrm>
          <a:prstGeom prst="rect">
            <a:avLst/>
          </a:prstGeom>
          <a:noFill/>
          <a:ln>
            <a:noFill/>
          </a:ln>
        </p:spPr>
        <p:txBody>
          <a:bodyPr spcFirstLastPara="1" wrap="square" lIns="89150" tIns="44575" rIns="89150" bIns="44575" anchor="t" anchorCtr="0">
            <a:noAutofit/>
          </a:bodyPr>
          <a:lstStyle>
            <a:lvl1pPr marL="457200" marR="0" lvl="0" indent="-228600" algn="l" rtl="0">
              <a:lnSpc>
                <a:spcPct val="100000"/>
              </a:lnSpc>
              <a:spcBef>
                <a:spcPts val="360"/>
              </a:spcBef>
              <a:spcAft>
                <a:spcPts val="0"/>
              </a:spcAft>
              <a:buClr>
                <a:srgbClr val="000000"/>
              </a:buClr>
              <a:buSzPts val="1400"/>
              <a:buFont typeface="Arial"/>
              <a:buNone/>
              <a:defRPr sz="1200" b="0" i="0" u="none" strike="noStrike" cap="none">
                <a:solidFill>
                  <a:schemeClr val="dk1"/>
                </a:solidFill>
                <a:latin typeface="Times New Roman"/>
                <a:ea typeface="Times New Roman"/>
                <a:cs typeface="Times New Roman"/>
                <a:sym typeface="Times New Roman"/>
              </a:defRPr>
            </a:lvl1pPr>
            <a:lvl2pPr marL="914400" marR="0" lvl="1" indent="-228600" algn="l" rtl="0">
              <a:lnSpc>
                <a:spcPct val="100000"/>
              </a:lnSpc>
              <a:spcBef>
                <a:spcPts val="360"/>
              </a:spcBef>
              <a:spcAft>
                <a:spcPts val="0"/>
              </a:spcAft>
              <a:buClr>
                <a:srgbClr val="000000"/>
              </a:buClr>
              <a:buSzPts val="1400"/>
              <a:buFont typeface="Arial"/>
              <a:buNone/>
              <a:defRPr sz="1200" b="0" i="0" u="none" strike="noStrike" cap="none">
                <a:solidFill>
                  <a:schemeClr val="dk1"/>
                </a:solidFill>
                <a:latin typeface="Times New Roman"/>
                <a:ea typeface="Times New Roman"/>
                <a:cs typeface="Times New Roman"/>
                <a:sym typeface="Times New Roman"/>
              </a:defRPr>
            </a:lvl2pPr>
            <a:lvl3pPr marL="1371600" marR="0" lvl="2" indent="-228600" algn="l" rtl="0">
              <a:lnSpc>
                <a:spcPct val="100000"/>
              </a:lnSpc>
              <a:spcBef>
                <a:spcPts val="360"/>
              </a:spcBef>
              <a:spcAft>
                <a:spcPts val="0"/>
              </a:spcAft>
              <a:buClr>
                <a:srgbClr val="000000"/>
              </a:buClr>
              <a:buSzPts val="1400"/>
              <a:buFont typeface="Arial"/>
              <a:buNone/>
              <a:defRPr sz="1200" b="0" i="0" u="none" strike="noStrike" cap="none">
                <a:solidFill>
                  <a:schemeClr val="dk1"/>
                </a:solidFill>
                <a:latin typeface="Times New Roman"/>
                <a:ea typeface="Times New Roman"/>
                <a:cs typeface="Times New Roman"/>
                <a:sym typeface="Times New Roman"/>
              </a:defRPr>
            </a:lvl3pPr>
            <a:lvl4pPr marL="1828800" marR="0" lvl="3" indent="-228600" algn="l" rtl="0">
              <a:lnSpc>
                <a:spcPct val="100000"/>
              </a:lnSpc>
              <a:spcBef>
                <a:spcPts val="360"/>
              </a:spcBef>
              <a:spcAft>
                <a:spcPts val="0"/>
              </a:spcAft>
              <a:buClr>
                <a:srgbClr val="000000"/>
              </a:buClr>
              <a:buSzPts val="1400"/>
              <a:buFont typeface="Arial"/>
              <a:buNone/>
              <a:defRPr sz="1200" b="0" i="0" u="none" strike="noStrike" cap="none">
                <a:solidFill>
                  <a:schemeClr val="dk1"/>
                </a:solidFill>
                <a:latin typeface="Times New Roman"/>
                <a:ea typeface="Times New Roman"/>
                <a:cs typeface="Times New Roman"/>
                <a:sym typeface="Times New Roman"/>
              </a:defRPr>
            </a:lvl4pPr>
            <a:lvl5pPr marL="2286000" marR="0" lvl="4" indent="-228600" algn="l" rtl="0">
              <a:lnSpc>
                <a:spcPct val="100000"/>
              </a:lnSpc>
              <a:spcBef>
                <a:spcPts val="360"/>
              </a:spcBef>
              <a:spcAft>
                <a:spcPts val="0"/>
              </a:spcAft>
              <a:buClr>
                <a:srgbClr val="000000"/>
              </a:buClr>
              <a:buSzPts val="1400"/>
              <a:buFont typeface="Arial"/>
              <a:buNone/>
              <a:defRPr sz="1200" b="0" i="0" u="none" strike="noStrike" cap="none">
                <a:solidFill>
                  <a:schemeClr val="dk1"/>
                </a:solidFill>
                <a:latin typeface="Times New Roman"/>
                <a:ea typeface="Times New Roman"/>
                <a:cs typeface="Times New Roman"/>
                <a:sym typeface="Times New Roman"/>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4" y="8774667"/>
            <a:ext cx="3039006" cy="461408"/>
          </a:xfrm>
          <a:prstGeom prst="rect">
            <a:avLst/>
          </a:prstGeom>
          <a:noFill/>
          <a:ln>
            <a:noFill/>
          </a:ln>
        </p:spPr>
        <p:txBody>
          <a:bodyPr spcFirstLastPara="1" wrap="square" lIns="89150" tIns="44575" rIns="89150" bIns="44575"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Times New Roman"/>
                <a:ea typeface="Times New Roman"/>
                <a:cs typeface="Times New Roman"/>
                <a:sym typeface="Times New Roman"/>
              </a:defRPr>
            </a:lvl1pPr>
            <a:lvl2pPr marR="0" lvl="1" algn="r" rtl="0">
              <a:lnSpc>
                <a:spcPct val="100000"/>
              </a:lnSpc>
              <a:spcBef>
                <a:spcPts val="0"/>
              </a:spcBef>
              <a:spcAft>
                <a:spcPts val="0"/>
              </a:spcAft>
              <a:buClr>
                <a:srgbClr val="000000"/>
              </a:buClr>
              <a:buSzPts val="1400"/>
              <a:buFont typeface="Arial"/>
              <a:buNone/>
              <a:defRPr sz="1600" b="0" i="0" u="none" strike="noStrike" cap="none">
                <a:solidFill>
                  <a:schemeClr val="dk1"/>
                </a:solidFill>
                <a:latin typeface="Times New Roman"/>
                <a:ea typeface="Times New Roman"/>
                <a:cs typeface="Times New Roman"/>
                <a:sym typeface="Times New Roman"/>
              </a:defRPr>
            </a:lvl2pPr>
            <a:lvl3pPr marR="0" lvl="2" algn="r" rtl="0">
              <a:lnSpc>
                <a:spcPct val="100000"/>
              </a:lnSpc>
              <a:spcBef>
                <a:spcPts val="0"/>
              </a:spcBef>
              <a:spcAft>
                <a:spcPts val="0"/>
              </a:spcAft>
              <a:buClr>
                <a:srgbClr val="000000"/>
              </a:buClr>
              <a:buSzPts val="1400"/>
              <a:buFont typeface="Arial"/>
              <a:buNone/>
              <a:defRPr sz="1600" b="0" i="0" u="none" strike="noStrike" cap="none">
                <a:solidFill>
                  <a:schemeClr val="dk1"/>
                </a:solidFill>
                <a:latin typeface="Times New Roman"/>
                <a:ea typeface="Times New Roman"/>
                <a:cs typeface="Times New Roman"/>
                <a:sym typeface="Times New Roman"/>
              </a:defRPr>
            </a:lvl3pPr>
            <a:lvl4pPr marR="0" lvl="3" algn="r" rtl="0">
              <a:lnSpc>
                <a:spcPct val="100000"/>
              </a:lnSpc>
              <a:spcBef>
                <a:spcPts val="0"/>
              </a:spcBef>
              <a:spcAft>
                <a:spcPts val="0"/>
              </a:spcAft>
              <a:buClr>
                <a:srgbClr val="000000"/>
              </a:buClr>
              <a:buSzPts val="1400"/>
              <a:buFont typeface="Arial"/>
              <a:buNone/>
              <a:defRPr sz="1600" b="0" i="0" u="none" strike="noStrike" cap="none">
                <a:solidFill>
                  <a:schemeClr val="dk1"/>
                </a:solidFill>
                <a:latin typeface="Times New Roman"/>
                <a:ea typeface="Times New Roman"/>
                <a:cs typeface="Times New Roman"/>
                <a:sym typeface="Times New Roman"/>
              </a:defRPr>
            </a:lvl4pPr>
            <a:lvl5pPr marR="0" lvl="4" algn="r" rtl="0">
              <a:lnSpc>
                <a:spcPct val="100000"/>
              </a:lnSpc>
              <a:spcBef>
                <a:spcPts val="0"/>
              </a:spcBef>
              <a:spcAft>
                <a:spcPts val="0"/>
              </a:spcAft>
              <a:buClr>
                <a:srgbClr val="000000"/>
              </a:buClr>
              <a:buSzPts val="1400"/>
              <a:buFont typeface="Arial"/>
              <a:buNone/>
              <a:defRPr sz="1600" b="0" i="0" u="none" strike="noStrike" cap="none">
                <a:solidFill>
                  <a:schemeClr val="dk1"/>
                </a:solidFill>
                <a:latin typeface="Times New Roman"/>
                <a:ea typeface="Times New Roman"/>
                <a:cs typeface="Times New Roman"/>
                <a:sym typeface="Times New Roman"/>
              </a:defRPr>
            </a:lvl5pPr>
            <a:lvl6pPr marR="0" lvl="5" algn="l" rtl="0">
              <a:lnSpc>
                <a:spcPct val="100000"/>
              </a:lnSpc>
              <a:spcBef>
                <a:spcPts val="0"/>
              </a:spcBef>
              <a:spcAft>
                <a:spcPts val="0"/>
              </a:spcAft>
              <a:buClr>
                <a:srgbClr val="000000"/>
              </a:buClr>
              <a:buSzPts val="1400"/>
              <a:buFont typeface="Arial"/>
              <a:buNone/>
              <a:defRPr sz="1600" b="0" i="0" u="none" strike="noStrike" cap="none">
                <a:solidFill>
                  <a:schemeClr val="dk1"/>
                </a:solidFill>
                <a:latin typeface="Times New Roman"/>
                <a:ea typeface="Times New Roman"/>
                <a:cs typeface="Times New Roman"/>
                <a:sym typeface="Times New Roman"/>
              </a:defRPr>
            </a:lvl6pPr>
            <a:lvl7pPr marR="0" lvl="6" algn="l" rtl="0">
              <a:lnSpc>
                <a:spcPct val="100000"/>
              </a:lnSpc>
              <a:spcBef>
                <a:spcPts val="0"/>
              </a:spcBef>
              <a:spcAft>
                <a:spcPts val="0"/>
              </a:spcAft>
              <a:buClr>
                <a:srgbClr val="000000"/>
              </a:buClr>
              <a:buSzPts val="1400"/>
              <a:buFont typeface="Arial"/>
              <a:buNone/>
              <a:defRPr sz="1600" b="0" i="0" u="none" strike="noStrike" cap="none">
                <a:solidFill>
                  <a:schemeClr val="dk1"/>
                </a:solidFill>
                <a:latin typeface="Times New Roman"/>
                <a:ea typeface="Times New Roman"/>
                <a:cs typeface="Times New Roman"/>
                <a:sym typeface="Times New Roman"/>
              </a:defRPr>
            </a:lvl7pPr>
            <a:lvl8pPr marR="0" lvl="7" algn="l" rtl="0">
              <a:lnSpc>
                <a:spcPct val="100000"/>
              </a:lnSpc>
              <a:spcBef>
                <a:spcPts val="0"/>
              </a:spcBef>
              <a:spcAft>
                <a:spcPts val="0"/>
              </a:spcAft>
              <a:buClr>
                <a:srgbClr val="000000"/>
              </a:buClr>
              <a:buSzPts val="1400"/>
              <a:buFont typeface="Arial"/>
              <a:buNone/>
              <a:defRPr sz="1600" b="0" i="0" u="none" strike="noStrike" cap="none">
                <a:solidFill>
                  <a:schemeClr val="dk1"/>
                </a:solidFill>
                <a:latin typeface="Times New Roman"/>
                <a:ea typeface="Times New Roman"/>
                <a:cs typeface="Times New Roman"/>
                <a:sym typeface="Times New Roman"/>
              </a:defRPr>
            </a:lvl8pPr>
            <a:lvl9pPr marR="0" lvl="8" algn="l" rtl="0">
              <a:lnSpc>
                <a:spcPct val="100000"/>
              </a:lnSpc>
              <a:spcBef>
                <a:spcPts val="0"/>
              </a:spcBef>
              <a:spcAft>
                <a:spcPts val="0"/>
              </a:spcAft>
              <a:buClr>
                <a:srgbClr val="000000"/>
              </a:buClr>
              <a:buSzPts val="1400"/>
              <a:buFont typeface="Arial"/>
              <a:buNone/>
              <a:defRPr sz="1600" b="0" i="0" u="none" strike="noStrike" cap="none">
                <a:solidFill>
                  <a:schemeClr val="dk1"/>
                </a:solidFill>
                <a:latin typeface="Times New Roman"/>
                <a:ea typeface="Times New Roman"/>
                <a:cs typeface="Times New Roman"/>
                <a:sym typeface="Times New Roman"/>
              </a:defRPr>
            </a:lvl9pPr>
          </a:lstStyle>
          <a:p>
            <a:endParaRPr/>
          </a:p>
        </p:txBody>
      </p:sp>
      <p:sp>
        <p:nvSpPr>
          <p:cNvPr id="8" name="Google Shape;8;n"/>
          <p:cNvSpPr txBox="1">
            <a:spLocks noGrp="1"/>
          </p:cNvSpPr>
          <p:nvPr>
            <p:ph type="sldNum" idx="12"/>
          </p:nvPr>
        </p:nvSpPr>
        <p:spPr>
          <a:xfrm>
            <a:off x="3971394" y="8774667"/>
            <a:ext cx="3039006" cy="461408"/>
          </a:xfrm>
          <a:prstGeom prst="rect">
            <a:avLst/>
          </a:prstGeom>
          <a:noFill/>
          <a:ln>
            <a:noFill/>
          </a:ln>
        </p:spPr>
        <p:txBody>
          <a:bodyPr spcFirstLastPara="1" wrap="square" lIns="89150" tIns="44575" rIns="89150" bIns="44575"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Times New Roman"/>
                <a:ea typeface="Times New Roman"/>
                <a:cs typeface="Times New Roman"/>
                <a:sym typeface="Times New Roman"/>
              </a:rPr>
              <a:t>‹#›</a:t>
            </a:fld>
            <a:endParaRPr sz="1200" b="0" i="0" u="none" strike="noStrike" cap="none">
              <a:solidFill>
                <a:schemeClr val="dk1"/>
              </a:solidFill>
              <a:latin typeface="Times New Roman"/>
              <a:ea typeface="Times New Roman"/>
              <a:cs typeface="Times New Roman"/>
              <a:sym typeface="Times New Roman"/>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p1:notes"/>
          <p:cNvSpPr>
            <a:spLocks noGrp="1" noRot="1" noChangeAspect="1"/>
          </p:cNvSpPr>
          <p:nvPr>
            <p:ph type="sldImg" idx="2"/>
          </p:nvPr>
        </p:nvSpPr>
        <p:spPr>
          <a:xfrm>
            <a:off x="1238250" y="690563"/>
            <a:ext cx="4552950" cy="3467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90" name="Google Shape;90;p1:notes"/>
          <p:cNvSpPr txBox="1">
            <a:spLocks noGrp="1"/>
          </p:cNvSpPr>
          <p:nvPr>
            <p:ph type="body" idx="1"/>
          </p:nvPr>
        </p:nvSpPr>
        <p:spPr>
          <a:xfrm>
            <a:off x="935571" y="4388123"/>
            <a:ext cx="5139263" cy="4157418"/>
          </a:xfrm>
          <a:prstGeom prst="rect">
            <a:avLst/>
          </a:prstGeom>
          <a:noFill/>
          <a:ln>
            <a:noFill/>
          </a:ln>
        </p:spPr>
        <p:txBody>
          <a:bodyPr spcFirstLastPara="1" wrap="square" lIns="89150" tIns="44575" rIns="89150" bIns="44575" anchor="t" anchorCtr="0">
            <a:noAutofit/>
          </a:bodyPr>
          <a:lstStyle/>
          <a:p>
            <a:pPr marL="0" marR="0" lvl="1" indent="0" algn="l" rtl="0">
              <a:lnSpc>
                <a:spcPct val="100000"/>
              </a:lnSpc>
              <a:spcBef>
                <a:spcPts val="0"/>
              </a:spcBef>
              <a:spcAft>
                <a:spcPts val="0"/>
              </a:spcAft>
              <a:buClr>
                <a:schemeClr val="dk1"/>
              </a:buClr>
              <a:buSzPts val="2000"/>
              <a:buFont typeface="Times New Roman"/>
              <a:buNone/>
            </a:pPr>
            <a:r>
              <a:rPr lang="en-US" sz="1300" b="1" u="sng"/>
              <a:t>May District Roundtables</a:t>
            </a:r>
            <a:endParaRPr sz="500" b="1" u="sng"/>
          </a:p>
          <a:p>
            <a:pPr marL="0" indent="0"/>
            <a:r>
              <a:rPr lang="en-US"/>
              <a:t>This Membership recruitment training is presented at each of Quivira Council’s districts during the May roundtables.  For unit leaders who are unable to attend one of the District Roundtable presentations, there will be a Zoom meeting to review this training material on Wednesday, May 14th at 6:30 pm.  Finally, an audio recording of the presentation will be posted to the Membership Site after all meetings are completed.  ALL LEADERS - Please make note of the FREE Den Leader training that will be offered at the council office on Saturday, Oct. 11th, time TBD.</a:t>
            </a:r>
            <a:endParaRPr/>
          </a:p>
          <a:p>
            <a:pPr marL="0" lvl="0" indent="0" algn="l" rtl="0">
              <a:lnSpc>
                <a:spcPct val="100000"/>
              </a:lnSpc>
              <a:spcBef>
                <a:spcPts val="360"/>
              </a:spcBef>
              <a:spcAft>
                <a:spcPts val="0"/>
              </a:spcAft>
              <a:buSzPts val="1400"/>
              <a:buNone/>
            </a:pPr>
            <a:endParaRPr/>
          </a:p>
          <a:p>
            <a:pPr marL="0" lvl="0" indent="0" algn="l" rtl="0">
              <a:lnSpc>
                <a:spcPct val="100000"/>
              </a:lnSpc>
              <a:spcBef>
                <a:spcPts val="360"/>
              </a:spcBef>
              <a:spcAft>
                <a:spcPts val="0"/>
              </a:spcAft>
              <a:buSzPts val="1400"/>
              <a:buNone/>
            </a:pPr>
            <a:r>
              <a:rPr lang="en-US"/>
              <a:t>*** DO NOT SHARE at roundtables *** These are for reference only.</a:t>
            </a:r>
            <a:endParaRPr/>
          </a:p>
          <a:p>
            <a:r>
              <a:rPr lang="en-US" b="1"/>
              <a:t>Kanza</a:t>
            </a:r>
            <a:r>
              <a:rPr lang="en-US"/>
              <a:t> –John Austin– Tuesday, May 6 – 6:30 pm at Brown Memorial Park, St John, KS 67576</a:t>
            </a:r>
          </a:p>
          <a:p>
            <a:r>
              <a:rPr lang="en-US" b="1"/>
              <a:t>Osage Nation</a:t>
            </a:r>
            <a:r>
              <a:rPr lang="en-US"/>
              <a:t> – David Morrow  –Thursday, May 1 – 7:00 pm at First Christian Church, Independence</a:t>
            </a:r>
            <a:endParaRPr/>
          </a:p>
          <a:p>
            <a:r>
              <a:rPr lang="en-US"/>
              <a:t> </a:t>
            </a:r>
            <a:r>
              <a:rPr lang="en-US" b="1"/>
              <a:t>Pawnee </a:t>
            </a:r>
            <a:r>
              <a:rPr lang="en-US"/>
              <a:t>- Ted Hammarlund – Thursday, May 8 – 7:00 pm at Trinity Heights UMC, Newton </a:t>
            </a:r>
          </a:p>
          <a:p>
            <a:r>
              <a:rPr lang="en-US" b="1"/>
              <a:t>Sante Fe</a:t>
            </a:r>
            <a:r>
              <a:rPr lang="en-US"/>
              <a:t> – Vanessa Tiede – Thursday, May 8 – 7:00 pm via Zoom </a:t>
            </a:r>
          </a:p>
          <a:p>
            <a:r>
              <a:rPr lang="en-US" b="1"/>
              <a:t>South Winds</a:t>
            </a:r>
            <a:r>
              <a:rPr lang="en-US"/>
              <a:t> – Jancie Harader -  Tuesday, May 6 – 7:00 pm at Woodlawn United Methodist, Derby </a:t>
            </a:r>
          </a:p>
          <a:p>
            <a:r>
              <a:rPr lang="en-US" b="1"/>
              <a:t>White Buffalo</a:t>
            </a:r>
            <a:r>
              <a:rPr lang="en-US"/>
              <a:t> – Laura Roddy – Thursday, May 1 – 7:00 pm at Plumbers &amp; Pipefitters, Wichita </a:t>
            </a:r>
          </a:p>
          <a:p>
            <a:pPr marL="0" lvl="0" indent="0" algn="l">
              <a:lnSpc>
                <a:spcPct val="100000"/>
              </a:lnSpc>
              <a:spcBef>
                <a:spcPts val="360"/>
              </a:spcBef>
              <a:spcAft>
                <a:spcPts val="0"/>
              </a:spcAft>
              <a:buSzPts val="1400"/>
              <a:buNone/>
            </a:pPr>
            <a:endParaRPr lang="en-US"/>
          </a:p>
          <a:p>
            <a:pPr marL="0" indent="0"/>
            <a:r>
              <a:rPr lang="en-US"/>
              <a:t>*** alternate ZOOM meeting – Kevin Gorman – Wednesday, May 14th – 7:00 pm - add to </a:t>
            </a:r>
            <a:r>
              <a:rPr lang="en-US" err="1"/>
              <a:t>QNews</a:t>
            </a:r>
            <a:r>
              <a:rPr lang="en-US"/>
              <a:t> for  5/9 &amp; 5/16</a:t>
            </a:r>
            <a:endParaRPr/>
          </a:p>
        </p:txBody>
      </p:sp>
      <p:sp>
        <p:nvSpPr>
          <p:cNvPr id="91" name="Google Shape;91;p1:notes"/>
          <p:cNvSpPr txBox="1">
            <a:spLocks noGrp="1"/>
          </p:cNvSpPr>
          <p:nvPr>
            <p:ph type="sldNum" idx="12"/>
          </p:nvPr>
        </p:nvSpPr>
        <p:spPr>
          <a:xfrm>
            <a:off x="3971394" y="8774667"/>
            <a:ext cx="3039006" cy="461408"/>
          </a:xfrm>
          <a:prstGeom prst="rect">
            <a:avLst/>
          </a:prstGeom>
          <a:noFill/>
          <a:ln>
            <a:noFill/>
          </a:ln>
        </p:spPr>
        <p:txBody>
          <a:bodyPr spcFirstLastPara="1" wrap="square" lIns="89150" tIns="44575" rIns="89150" bIns="44575" anchor="b" anchorCtr="0">
            <a:noAutofit/>
          </a:bodyPr>
          <a:lstStyle/>
          <a:p>
            <a:pPr marL="0" lvl="0" indent="0" algn="r" rtl="0">
              <a:lnSpc>
                <a:spcPct val="100000"/>
              </a:lnSpc>
              <a:spcBef>
                <a:spcPts val="0"/>
              </a:spcBef>
              <a:spcAft>
                <a:spcPts val="0"/>
              </a:spcAft>
              <a:buSzPts val="1400"/>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p8:notes"/>
          <p:cNvSpPr>
            <a:spLocks noGrp="1" noRot="1" noChangeAspect="1"/>
          </p:cNvSpPr>
          <p:nvPr>
            <p:ph type="sldImg" idx="2"/>
          </p:nvPr>
        </p:nvSpPr>
        <p:spPr>
          <a:xfrm>
            <a:off x="1238250" y="690563"/>
            <a:ext cx="4552950" cy="3467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41" name="Google Shape;141;p8:notes"/>
          <p:cNvSpPr txBox="1">
            <a:spLocks noGrp="1"/>
          </p:cNvSpPr>
          <p:nvPr>
            <p:ph type="body" idx="1"/>
          </p:nvPr>
        </p:nvSpPr>
        <p:spPr>
          <a:xfrm>
            <a:off x="935571" y="4388123"/>
            <a:ext cx="5139263" cy="4157418"/>
          </a:xfrm>
          <a:prstGeom prst="rect">
            <a:avLst/>
          </a:prstGeom>
          <a:noFill/>
          <a:ln>
            <a:noFill/>
          </a:ln>
        </p:spPr>
        <p:txBody>
          <a:bodyPr spcFirstLastPara="1" wrap="square" lIns="89150" tIns="44575" rIns="89150" bIns="44575" anchor="t" anchorCtr="0">
            <a:noAutofit/>
          </a:bodyPr>
          <a:lstStyle/>
          <a:p>
            <a:pPr marL="0" lvl="0" indent="0" algn="l" rtl="0">
              <a:lnSpc>
                <a:spcPct val="100000"/>
              </a:lnSpc>
              <a:spcBef>
                <a:spcPts val="0"/>
              </a:spcBef>
              <a:spcAft>
                <a:spcPts val="0"/>
              </a:spcAft>
              <a:buSzPts val="1400"/>
              <a:buNone/>
            </a:pPr>
            <a:r>
              <a:rPr lang="en-US"/>
              <a:t>If you or a parent in your unit is excited to talk to youth in Kindergarten to fifth grade, with training you can spend 3-4 minutes in classrooms telling the youth how fun Scouting is!  Keep in mind, talking to a 5th grader is very different than talking to a Kindergartener.  At the district level, efforts are made to schedule school talks. After the talk, hand out flyers to take home to parent or guardians and wristbands.  These flyers are customized with your unit’s contact information and near-term activities. After getting the youth at the school fired up about joining scouts, contact your district executive or membership chair and borrow some items to make your Signup Night visible at the school and at your meeting location. Banners and signs can be posted the week of your signup night.  Feather flags, visible from the street, can be staged at your meeting location.  With all this visibility, you will have parents and youth arrive at your Signup Night!  </a:t>
            </a:r>
            <a:endParaRPr/>
          </a:p>
        </p:txBody>
      </p:sp>
      <p:sp>
        <p:nvSpPr>
          <p:cNvPr id="142" name="Google Shape;142;p8:notes"/>
          <p:cNvSpPr txBox="1">
            <a:spLocks noGrp="1"/>
          </p:cNvSpPr>
          <p:nvPr>
            <p:ph type="sldNum" idx="12"/>
          </p:nvPr>
        </p:nvSpPr>
        <p:spPr>
          <a:xfrm>
            <a:off x="3971394" y="8774667"/>
            <a:ext cx="3039006" cy="461408"/>
          </a:xfrm>
          <a:prstGeom prst="rect">
            <a:avLst/>
          </a:prstGeom>
          <a:noFill/>
          <a:ln>
            <a:noFill/>
          </a:ln>
        </p:spPr>
        <p:txBody>
          <a:bodyPr spcFirstLastPara="1" wrap="square" lIns="89150" tIns="44575" rIns="89150" bIns="44575" anchor="b" anchorCtr="0">
            <a:noAutofit/>
          </a:bodyPr>
          <a:lstStyle/>
          <a:p>
            <a:pPr marL="0" lvl="0" indent="0" algn="r" rtl="0">
              <a:lnSpc>
                <a:spcPct val="100000"/>
              </a:lnSpc>
              <a:spcBef>
                <a:spcPts val="0"/>
              </a:spcBef>
              <a:spcAft>
                <a:spcPts val="0"/>
              </a:spcAft>
              <a:buSzPts val="1400"/>
              <a:buNone/>
            </a:pPr>
            <a:fld id="{00000000-1234-1234-1234-123412341234}" type="slidenum">
              <a:rPr lang="en-US"/>
              <a:t>12</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p11:notes"/>
          <p:cNvSpPr>
            <a:spLocks noGrp="1" noRot="1" noChangeAspect="1"/>
          </p:cNvSpPr>
          <p:nvPr>
            <p:ph type="sldImg" idx="2"/>
          </p:nvPr>
        </p:nvSpPr>
        <p:spPr>
          <a:xfrm>
            <a:off x="1238250" y="690563"/>
            <a:ext cx="4552950" cy="3467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48" name="Google Shape;148;p11:notes"/>
          <p:cNvSpPr txBox="1">
            <a:spLocks noGrp="1"/>
          </p:cNvSpPr>
          <p:nvPr>
            <p:ph type="body" idx="1"/>
          </p:nvPr>
        </p:nvSpPr>
        <p:spPr>
          <a:xfrm>
            <a:off x="935571" y="4388123"/>
            <a:ext cx="5139300" cy="4157400"/>
          </a:xfrm>
          <a:prstGeom prst="rect">
            <a:avLst/>
          </a:prstGeom>
          <a:noFill/>
          <a:ln>
            <a:noFill/>
          </a:ln>
        </p:spPr>
        <p:txBody>
          <a:bodyPr spcFirstLastPara="1" wrap="square" lIns="89150" tIns="44575" rIns="89150" bIns="44575" anchor="t" anchorCtr="0">
            <a:noAutofit/>
          </a:bodyPr>
          <a:lstStyle/>
          <a:p>
            <a:pPr marL="0" indent="0"/>
            <a:r>
              <a:rPr lang="en-US"/>
              <a:t>The purpose of this Ideal Year of Scouting form is to start the unit’s planning year with a focus on particular unit activities that take time to plan, organize, and execute (and enjoy!).  Assigning names to the activity can be the person coordinating the activity.  For activities that are farther out, the name could be the person who will find another to take ownership of  the activity.  Focus on the near term commitments through October and pencil in names for the later half of the calendar, if needed. Changes can be made as the year progresses.  This resource is available at quivira.org &gt; Under Membership "Ideal Year of Scouting".  The form for packs and troops is a fillable PDF file.  Fill in your unit’s plan for each of the months, ensuring an adult or leader is assigned to the key activities, and those activities have a date and location. Planning your scouting year with Journey to Excellence objectives in mind will help units succeed in all areas of scouting.  Engaging more parents to get involved by assigning different activities or tasks to them will help to  share the load of running a pack.  It is so rewarding to watch the youth learn and see the “lightbulb go off” when you help to create that fun experience for them!</a:t>
            </a:r>
            <a:endParaRPr/>
          </a:p>
          <a:p>
            <a:pPr marL="0" lvl="0" indent="0" algn="l" rtl="0">
              <a:lnSpc>
                <a:spcPct val="100000"/>
              </a:lnSpc>
              <a:spcBef>
                <a:spcPts val="360"/>
              </a:spcBef>
              <a:spcAft>
                <a:spcPts val="0"/>
              </a:spcAft>
              <a:buSzPts val="1400"/>
              <a:buNone/>
            </a:pPr>
            <a:endParaRPr/>
          </a:p>
          <a:p>
            <a:pPr marL="0" lvl="0" indent="0" algn="l" rtl="0">
              <a:lnSpc>
                <a:spcPct val="100000"/>
              </a:lnSpc>
              <a:spcBef>
                <a:spcPts val="360"/>
              </a:spcBef>
              <a:spcAft>
                <a:spcPts val="0"/>
              </a:spcAft>
              <a:buSzPts val="1400"/>
              <a:buNone/>
            </a:pPr>
            <a:endParaRPr/>
          </a:p>
        </p:txBody>
      </p:sp>
      <p:sp>
        <p:nvSpPr>
          <p:cNvPr id="149" name="Google Shape;149;p11:notes"/>
          <p:cNvSpPr txBox="1">
            <a:spLocks noGrp="1"/>
          </p:cNvSpPr>
          <p:nvPr>
            <p:ph type="sldNum" idx="12"/>
          </p:nvPr>
        </p:nvSpPr>
        <p:spPr>
          <a:xfrm>
            <a:off x="3971394" y="8774667"/>
            <a:ext cx="3039000" cy="461400"/>
          </a:xfrm>
          <a:prstGeom prst="rect">
            <a:avLst/>
          </a:prstGeom>
          <a:noFill/>
          <a:ln>
            <a:noFill/>
          </a:ln>
        </p:spPr>
        <p:txBody>
          <a:bodyPr spcFirstLastPara="1" wrap="square" lIns="89150" tIns="44575" rIns="89150" bIns="44575"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13</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p9:notes"/>
          <p:cNvSpPr txBox="1">
            <a:spLocks noGrp="1"/>
          </p:cNvSpPr>
          <p:nvPr>
            <p:ph type="body" idx="1"/>
          </p:nvPr>
        </p:nvSpPr>
        <p:spPr>
          <a:xfrm>
            <a:off x="935571" y="4388123"/>
            <a:ext cx="5139263" cy="4157418"/>
          </a:xfrm>
          <a:prstGeom prst="rect">
            <a:avLst/>
          </a:prstGeom>
          <a:noFill/>
          <a:ln>
            <a:noFill/>
          </a:ln>
        </p:spPr>
        <p:txBody>
          <a:bodyPr spcFirstLastPara="1" wrap="square" lIns="89150" tIns="44575" rIns="89150" bIns="44575" anchor="t" anchorCtr="0">
            <a:noAutofit/>
          </a:bodyPr>
          <a:lstStyle/>
          <a:p>
            <a:pPr marL="0" lvl="0" indent="0" algn="l" rtl="0">
              <a:lnSpc>
                <a:spcPct val="100000"/>
              </a:lnSpc>
              <a:spcBef>
                <a:spcPts val="360"/>
              </a:spcBef>
              <a:spcAft>
                <a:spcPts val="0"/>
              </a:spcAft>
              <a:buSzPts val="1400"/>
              <a:buNone/>
            </a:pPr>
            <a:r>
              <a:rPr lang="en-US"/>
              <a:t>Get organized and show new families how much fun the youth have in your unit.  Plan out the whole school year.  Look at the council calendar and include District events.  Things change.  That’s okay. Just communicate the changes as the year goes on.  This can be easily done with a newsletter, Facebook post, group email, group chat, etc.  Reminders of upcoming events can be shared in the same way.  Perhaps a parent will volunteer to send out reminders! Recruitment is a pack and unit effort.  Keep the recruitment night short and fun.  The Leader Guide has information on how to recruit and have a Sign Up Night.  Share more information about how the unit works at an upcoming parent orientation.</a:t>
            </a:r>
            <a:endParaRPr/>
          </a:p>
        </p:txBody>
      </p:sp>
      <p:sp>
        <p:nvSpPr>
          <p:cNvPr id="158" name="Google Shape;158;p9:notes"/>
          <p:cNvSpPr>
            <a:spLocks noGrp="1" noRot="1" noChangeAspect="1"/>
          </p:cNvSpPr>
          <p:nvPr>
            <p:ph type="sldImg" idx="2"/>
          </p:nvPr>
        </p:nvSpPr>
        <p:spPr>
          <a:xfrm>
            <a:off x="1238250" y="690563"/>
            <a:ext cx="4552950" cy="3467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p10:notes"/>
          <p:cNvSpPr>
            <a:spLocks noGrp="1" noRot="1" noChangeAspect="1"/>
          </p:cNvSpPr>
          <p:nvPr>
            <p:ph type="sldImg" idx="2"/>
          </p:nvPr>
        </p:nvSpPr>
        <p:spPr>
          <a:xfrm>
            <a:off x="1238250" y="690563"/>
            <a:ext cx="4552950" cy="3467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65" name="Google Shape;165;p10:notes"/>
          <p:cNvSpPr txBox="1">
            <a:spLocks noGrp="1"/>
          </p:cNvSpPr>
          <p:nvPr>
            <p:ph type="body" idx="1"/>
          </p:nvPr>
        </p:nvSpPr>
        <p:spPr>
          <a:xfrm>
            <a:off x="935571" y="4388123"/>
            <a:ext cx="5139263" cy="4157418"/>
          </a:xfrm>
          <a:prstGeom prst="rect">
            <a:avLst/>
          </a:prstGeom>
          <a:noFill/>
          <a:ln>
            <a:noFill/>
          </a:ln>
        </p:spPr>
        <p:txBody>
          <a:bodyPr spcFirstLastPara="1" wrap="square" lIns="89150" tIns="44575" rIns="89150" bIns="44575" anchor="t" anchorCtr="0">
            <a:noAutofit/>
          </a:bodyPr>
          <a:lstStyle/>
          <a:p>
            <a:pPr marL="0" lvl="0" indent="0" algn="l" rtl="0">
              <a:lnSpc>
                <a:spcPct val="100000"/>
              </a:lnSpc>
              <a:spcBef>
                <a:spcPts val="0"/>
              </a:spcBef>
              <a:spcAft>
                <a:spcPts val="0"/>
              </a:spcAft>
              <a:buSzPts val="1400"/>
              <a:buNone/>
            </a:pPr>
            <a:r>
              <a:rPr lang="en-US"/>
              <a:t>The council has tools to help with your recruitment night (people too if needed!).  Coordinate making these tools like flyers, yard signs, and feather flags, available for your recruitment with your District Executive.  Set a goal for recruitment for your unit.  The overall council goal is a 10% increase in membership from December to December.  What is your unit’s goal for youth recruited?</a:t>
            </a:r>
            <a:endParaRPr/>
          </a:p>
        </p:txBody>
      </p:sp>
      <p:sp>
        <p:nvSpPr>
          <p:cNvPr id="166" name="Google Shape;166;p10:notes"/>
          <p:cNvSpPr txBox="1">
            <a:spLocks noGrp="1"/>
          </p:cNvSpPr>
          <p:nvPr>
            <p:ph type="sldNum" idx="12"/>
          </p:nvPr>
        </p:nvSpPr>
        <p:spPr>
          <a:xfrm>
            <a:off x="3971394" y="8774667"/>
            <a:ext cx="3039006" cy="461408"/>
          </a:xfrm>
          <a:prstGeom prst="rect">
            <a:avLst/>
          </a:prstGeom>
          <a:noFill/>
          <a:ln>
            <a:noFill/>
          </a:ln>
        </p:spPr>
        <p:txBody>
          <a:bodyPr spcFirstLastPara="1" wrap="square" lIns="89150" tIns="44575" rIns="89150" bIns="44575" anchor="b" anchorCtr="0">
            <a:noAutofit/>
          </a:bodyPr>
          <a:lstStyle/>
          <a:p>
            <a:pPr marL="0" lvl="0" indent="0" algn="r" rtl="0">
              <a:lnSpc>
                <a:spcPct val="100000"/>
              </a:lnSpc>
              <a:spcBef>
                <a:spcPts val="0"/>
              </a:spcBef>
              <a:spcAft>
                <a:spcPts val="0"/>
              </a:spcAft>
              <a:buSzPts val="1400"/>
              <a:buNone/>
            </a:pPr>
            <a:fld id="{00000000-1234-1234-1234-123412341234}" type="slidenum">
              <a:rPr lang="en-US"/>
              <a:t>15</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p12:notes"/>
          <p:cNvSpPr>
            <a:spLocks noGrp="1" noRot="1" noChangeAspect="1"/>
          </p:cNvSpPr>
          <p:nvPr>
            <p:ph type="sldImg" idx="2"/>
          </p:nvPr>
        </p:nvSpPr>
        <p:spPr>
          <a:xfrm>
            <a:off x="1238250" y="690563"/>
            <a:ext cx="4552950" cy="3467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72" name="Google Shape;172;p12:notes"/>
          <p:cNvSpPr txBox="1">
            <a:spLocks noGrp="1"/>
          </p:cNvSpPr>
          <p:nvPr>
            <p:ph type="body" idx="1"/>
          </p:nvPr>
        </p:nvSpPr>
        <p:spPr>
          <a:xfrm>
            <a:off x="935571" y="4388123"/>
            <a:ext cx="5139300" cy="4157400"/>
          </a:xfrm>
          <a:prstGeom prst="rect">
            <a:avLst/>
          </a:prstGeom>
          <a:noFill/>
          <a:ln>
            <a:noFill/>
          </a:ln>
        </p:spPr>
        <p:txBody>
          <a:bodyPr spcFirstLastPara="1" wrap="square" lIns="89150" tIns="44575" rIns="89150" bIns="44575" anchor="t" anchorCtr="0">
            <a:noAutofit/>
          </a:bodyPr>
          <a:lstStyle/>
          <a:p>
            <a:pPr marL="0" lvl="0" indent="0" algn="l" rtl="0">
              <a:lnSpc>
                <a:spcPct val="100000"/>
              </a:lnSpc>
              <a:spcBef>
                <a:spcPts val="360"/>
              </a:spcBef>
              <a:spcAft>
                <a:spcPts val="0"/>
              </a:spcAft>
              <a:buSzPts val="1400"/>
              <a:buNone/>
            </a:pPr>
            <a:r>
              <a:rPr lang="en-US"/>
              <a:t>The Live Demo is intended to be a demonstration of how to interact with youth and parents during a school Open House.    Definitely plan for your unit to have a table at the School Open House!  If multiple schools feed your pack, recruit parents to help be at open houses, which seem to inevitably be on the same night. Organize shifts if staying all evening is not possible.  If you run short on help for the open house, reach out to your District Executive to help coordinate other Scouters, who will volunteer to help. Bring several items to showcase the pack, including items cub scouts have made or pinewood derby cars.  Show things the other students would love to make as well!  Be enthusiastic and talk to the youth on their level.  </a:t>
            </a:r>
            <a:endParaRPr/>
          </a:p>
          <a:p>
            <a:pPr marL="0" lvl="0" indent="0" algn="l" rtl="0">
              <a:lnSpc>
                <a:spcPct val="100000"/>
              </a:lnSpc>
              <a:spcBef>
                <a:spcPts val="360"/>
              </a:spcBef>
              <a:spcAft>
                <a:spcPts val="0"/>
              </a:spcAft>
              <a:buSzPts val="1400"/>
              <a:buNone/>
            </a:pPr>
            <a:r>
              <a:rPr lang="en-US"/>
              <a:t>One idea that has worked for a pack is to print up business cards with the pack’s upcoming Sign-Up-For-Scouting night date, time , location, and contact email, phone number for the leader or parent coordinating the sign up night.  Tape a dum-dum to the business card and hand it to the youth or parent.  Don’t forget the Sign-In sheets!  Yes, have more than one available on clipboards and hand it to the parent to provide contact information for their youth right there at Open House.  Remember to make use of that information and send a follow up text or email the night before the Sign-Up-For-Scouting night.  This will be a helpful reminder to the parent! </a:t>
            </a:r>
            <a:endParaRPr/>
          </a:p>
          <a:p>
            <a:pPr marL="0" lvl="0" indent="0" algn="l" rtl="0">
              <a:lnSpc>
                <a:spcPct val="100000"/>
              </a:lnSpc>
              <a:spcBef>
                <a:spcPts val="360"/>
              </a:spcBef>
              <a:spcAft>
                <a:spcPts val="0"/>
              </a:spcAft>
              <a:buClr>
                <a:srgbClr val="000000"/>
              </a:buClr>
              <a:buSzPts val="1400"/>
              <a:buFont typeface="Arial"/>
              <a:buNone/>
            </a:pPr>
            <a:endParaRPr/>
          </a:p>
        </p:txBody>
      </p:sp>
      <p:sp>
        <p:nvSpPr>
          <p:cNvPr id="173" name="Google Shape;173;p12:notes"/>
          <p:cNvSpPr txBox="1">
            <a:spLocks noGrp="1"/>
          </p:cNvSpPr>
          <p:nvPr>
            <p:ph type="sldNum" idx="12"/>
          </p:nvPr>
        </p:nvSpPr>
        <p:spPr>
          <a:xfrm>
            <a:off x="3971394" y="8774667"/>
            <a:ext cx="3039000" cy="461400"/>
          </a:xfrm>
          <a:prstGeom prst="rect">
            <a:avLst/>
          </a:prstGeom>
          <a:noFill/>
          <a:ln>
            <a:noFill/>
          </a:ln>
        </p:spPr>
        <p:txBody>
          <a:bodyPr spcFirstLastPara="1" wrap="square" lIns="89150" tIns="44575" rIns="89150" bIns="44575"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16</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Google Shape;178;p13:notes"/>
          <p:cNvSpPr>
            <a:spLocks noGrp="1" noRot="1" noChangeAspect="1"/>
          </p:cNvSpPr>
          <p:nvPr>
            <p:ph type="sldImg" idx="2"/>
          </p:nvPr>
        </p:nvSpPr>
        <p:spPr>
          <a:xfrm>
            <a:off x="1238250" y="690563"/>
            <a:ext cx="4552950" cy="3467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79" name="Google Shape;179;p13:notes"/>
          <p:cNvSpPr txBox="1">
            <a:spLocks noGrp="1"/>
          </p:cNvSpPr>
          <p:nvPr>
            <p:ph type="body" idx="1"/>
          </p:nvPr>
        </p:nvSpPr>
        <p:spPr>
          <a:xfrm>
            <a:off x="935571" y="4388123"/>
            <a:ext cx="5139263" cy="4157418"/>
          </a:xfrm>
          <a:prstGeom prst="rect">
            <a:avLst/>
          </a:prstGeom>
          <a:noFill/>
          <a:ln>
            <a:noFill/>
          </a:ln>
        </p:spPr>
        <p:txBody>
          <a:bodyPr spcFirstLastPara="1" wrap="square" lIns="89150" tIns="44575" rIns="89150" bIns="44575" anchor="t" anchorCtr="0">
            <a:noAutofit/>
          </a:bodyPr>
          <a:lstStyle/>
          <a:p>
            <a:pPr marL="0" lvl="0" indent="0" algn="l" rtl="0">
              <a:lnSpc>
                <a:spcPct val="100000"/>
              </a:lnSpc>
              <a:spcBef>
                <a:spcPts val="360"/>
              </a:spcBef>
              <a:spcAft>
                <a:spcPts val="0"/>
              </a:spcAft>
              <a:buSzPts val="1400"/>
              <a:buNone/>
            </a:pPr>
            <a:r>
              <a:rPr lang="en-US"/>
              <a:t>Providing a printed,  unit-specific QR code takes the parents directly to signing up with your unit.  They must be prepared to create an account at my.scouting.org.  Then they can complete the youth application information and submit payment.  BUT FIRST, if KanCare or Council financial aid is to be used for the youth, the parent should go to scoutingevent.com (refer to slide 6) to enter the youth information and received an email with a discount code to use on my.scouting.org.  Send the parents home with a calendar that lets them know the next meeting to come to, whether it is a den or pack meeting.  For new adults who register to be a Den Leader, they will need to complete the Den Leader FA form, a commitment form that will reduce their registration fee.</a:t>
            </a:r>
            <a:endParaRPr/>
          </a:p>
          <a:p>
            <a:pPr marL="0" lvl="0" indent="0" algn="l" rtl="0">
              <a:lnSpc>
                <a:spcPct val="100000"/>
              </a:lnSpc>
              <a:spcBef>
                <a:spcPts val="360"/>
              </a:spcBef>
              <a:spcAft>
                <a:spcPts val="0"/>
              </a:spcAft>
              <a:buSzPts val="1400"/>
              <a:buNone/>
            </a:pPr>
            <a:endParaRPr/>
          </a:p>
        </p:txBody>
      </p:sp>
      <p:sp>
        <p:nvSpPr>
          <p:cNvPr id="180" name="Google Shape;180;p13:notes"/>
          <p:cNvSpPr txBox="1">
            <a:spLocks noGrp="1"/>
          </p:cNvSpPr>
          <p:nvPr>
            <p:ph type="sldNum" idx="12"/>
          </p:nvPr>
        </p:nvSpPr>
        <p:spPr>
          <a:xfrm>
            <a:off x="3971394" y="8774667"/>
            <a:ext cx="3039006" cy="461408"/>
          </a:xfrm>
          <a:prstGeom prst="rect">
            <a:avLst/>
          </a:prstGeom>
          <a:noFill/>
          <a:ln>
            <a:noFill/>
          </a:ln>
        </p:spPr>
        <p:txBody>
          <a:bodyPr spcFirstLastPara="1" wrap="square" lIns="89150" tIns="44575" rIns="89150" bIns="44575" anchor="b" anchorCtr="0">
            <a:noAutofit/>
          </a:bodyPr>
          <a:lstStyle/>
          <a:p>
            <a:pPr marL="0" lvl="0" indent="0" algn="r" rtl="0">
              <a:lnSpc>
                <a:spcPct val="100000"/>
              </a:lnSpc>
              <a:spcBef>
                <a:spcPts val="0"/>
              </a:spcBef>
              <a:spcAft>
                <a:spcPts val="0"/>
              </a:spcAft>
              <a:buSzPts val="1400"/>
              <a:buNone/>
            </a:pPr>
            <a:fld id="{00000000-1234-1234-1234-123412341234}" type="slidenum">
              <a:rPr lang="en-US"/>
              <a:t>17</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p14:notes"/>
          <p:cNvSpPr>
            <a:spLocks noGrp="1" noRot="1" noChangeAspect="1"/>
          </p:cNvSpPr>
          <p:nvPr>
            <p:ph type="sldImg" idx="2"/>
          </p:nvPr>
        </p:nvSpPr>
        <p:spPr>
          <a:xfrm>
            <a:off x="1238250" y="690563"/>
            <a:ext cx="4552950" cy="3467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87" name="Google Shape;187;p14:notes"/>
          <p:cNvSpPr txBox="1">
            <a:spLocks noGrp="1"/>
          </p:cNvSpPr>
          <p:nvPr>
            <p:ph type="body" idx="1"/>
          </p:nvPr>
        </p:nvSpPr>
        <p:spPr>
          <a:xfrm>
            <a:off x="935571" y="4388123"/>
            <a:ext cx="5139263" cy="4157418"/>
          </a:xfrm>
          <a:prstGeom prst="rect">
            <a:avLst/>
          </a:prstGeom>
          <a:noFill/>
          <a:ln>
            <a:noFill/>
          </a:ln>
        </p:spPr>
        <p:txBody>
          <a:bodyPr spcFirstLastPara="1" wrap="square" lIns="89150" tIns="44575" rIns="89150" bIns="44575" anchor="t" anchorCtr="0">
            <a:noAutofit/>
          </a:bodyPr>
          <a:lstStyle/>
          <a:p>
            <a:pPr marL="0" lvl="0" indent="0" algn="l" rtl="0">
              <a:lnSpc>
                <a:spcPct val="100000"/>
              </a:lnSpc>
              <a:spcBef>
                <a:spcPts val="360"/>
              </a:spcBef>
              <a:spcAft>
                <a:spcPts val="0"/>
              </a:spcAft>
              <a:buSzPts val="1400"/>
              <a:buNone/>
            </a:pPr>
            <a:r>
              <a:rPr lang="en-US"/>
              <a:t>The new BSA fees are listed.  Remember the Quivira Council fees are applied to scouts who are renewing their membership, not new scouts. Quivira.org, Membership Resources has links to files to help with Fall recruitment.  Utilize these documents under Resources for Fall Recruitment as you make final plans for your fall recruitment night.  Look in Resources for Leaders for additional resources.  After all the planning, organizing, and coordinating for the Sign Up For Scouting night, you can rest knowing you gave it your best!</a:t>
            </a:r>
            <a:endParaRPr/>
          </a:p>
          <a:p>
            <a:pPr marL="0" lvl="0" indent="0" algn="l" rtl="0">
              <a:lnSpc>
                <a:spcPct val="100000"/>
              </a:lnSpc>
              <a:spcBef>
                <a:spcPts val="360"/>
              </a:spcBef>
              <a:spcAft>
                <a:spcPts val="0"/>
              </a:spcAft>
              <a:buSzPts val="1400"/>
              <a:buNone/>
            </a:pPr>
            <a:endParaRPr/>
          </a:p>
          <a:p>
            <a:pPr marL="0" lvl="0" indent="0" algn="l" rtl="0">
              <a:spcBef>
                <a:spcPts val="360"/>
              </a:spcBef>
              <a:spcAft>
                <a:spcPts val="0"/>
              </a:spcAft>
              <a:buClr>
                <a:schemeClr val="dk1"/>
              </a:buClr>
              <a:buSzPts val="1400"/>
              <a:buFont typeface="Arial"/>
              <a:buNone/>
            </a:pPr>
            <a:endParaRPr/>
          </a:p>
          <a:p>
            <a:pPr marL="0" lvl="0" indent="0" algn="l" rtl="0">
              <a:lnSpc>
                <a:spcPct val="100000"/>
              </a:lnSpc>
              <a:spcBef>
                <a:spcPts val="360"/>
              </a:spcBef>
              <a:spcAft>
                <a:spcPts val="0"/>
              </a:spcAft>
              <a:buSzPts val="1400"/>
              <a:buNone/>
            </a:pPr>
            <a:endParaRPr/>
          </a:p>
        </p:txBody>
      </p:sp>
      <p:sp>
        <p:nvSpPr>
          <p:cNvPr id="188" name="Google Shape;188;p14:notes"/>
          <p:cNvSpPr txBox="1">
            <a:spLocks noGrp="1"/>
          </p:cNvSpPr>
          <p:nvPr>
            <p:ph type="sldNum" idx="12"/>
          </p:nvPr>
        </p:nvSpPr>
        <p:spPr>
          <a:xfrm>
            <a:off x="3971394" y="8774667"/>
            <a:ext cx="3039006" cy="461408"/>
          </a:xfrm>
          <a:prstGeom prst="rect">
            <a:avLst/>
          </a:prstGeom>
          <a:noFill/>
          <a:ln>
            <a:noFill/>
          </a:ln>
        </p:spPr>
        <p:txBody>
          <a:bodyPr spcFirstLastPara="1" wrap="square" lIns="89150" tIns="44575" rIns="89150" bIns="44575" anchor="b" anchorCtr="0">
            <a:noAutofit/>
          </a:bodyPr>
          <a:lstStyle/>
          <a:p>
            <a:pPr marL="0" lvl="0" indent="0" algn="r" rtl="0">
              <a:lnSpc>
                <a:spcPct val="100000"/>
              </a:lnSpc>
              <a:spcBef>
                <a:spcPts val="0"/>
              </a:spcBef>
              <a:spcAft>
                <a:spcPts val="0"/>
              </a:spcAft>
              <a:buSzPts val="1400"/>
              <a:buNone/>
            </a:pPr>
            <a:fld id="{00000000-1234-1234-1234-123412341234}" type="slidenum">
              <a:rPr lang="en-US"/>
              <a:t>18</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p15:notes"/>
          <p:cNvSpPr txBox="1">
            <a:spLocks noGrp="1"/>
          </p:cNvSpPr>
          <p:nvPr>
            <p:ph type="body" idx="1"/>
          </p:nvPr>
        </p:nvSpPr>
        <p:spPr>
          <a:xfrm>
            <a:off x="935571" y="4388123"/>
            <a:ext cx="5139263" cy="4157418"/>
          </a:xfrm>
          <a:prstGeom prst="rect">
            <a:avLst/>
          </a:prstGeom>
          <a:noFill/>
          <a:ln>
            <a:noFill/>
          </a:ln>
        </p:spPr>
        <p:txBody>
          <a:bodyPr spcFirstLastPara="1" wrap="square" lIns="89150" tIns="44575" rIns="89150" bIns="44575" anchor="t" anchorCtr="0">
            <a:noAutofit/>
          </a:bodyPr>
          <a:lstStyle/>
          <a:p>
            <a:pPr marL="0" lvl="0" indent="0" algn="l" rtl="0">
              <a:lnSpc>
                <a:spcPct val="100000"/>
              </a:lnSpc>
              <a:spcBef>
                <a:spcPts val="360"/>
              </a:spcBef>
              <a:spcAft>
                <a:spcPts val="0"/>
              </a:spcAft>
              <a:buSzPts val="1400"/>
              <a:buNone/>
            </a:pPr>
            <a:r>
              <a:rPr lang="en-US"/>
              <a:t>Many Scouts BSA were involved in Cub scouts and crossed over to the troop.  Use this connection to keep both packs and troops healthy!  Scoutmasters and Cubmasters should both have recruitment night on the calendar and engage the Scouts BSA to help at the Pack recruitment night.  But don’t let the relationship cool off from there.  Connect throughout the school year!  Den Chiefs help den leaders by engaging with the cub scouts with fun activities.  Scouts can help the Cubs at their Blue and Gold Banquet.  A combined  committee meeting is a great way to have familiar faced between  both units.  After all, those cubbies will be scouts soon enough!  Invite the Troop to help at Family Camp. They have skills to share and show the Cub Scouts and parents.</a:t>
            </a:r>
            <a:endParaRPr/>
          </a:p>
        </p:txBody>
      </p:sp>
      <p:sp>
        <p:nvSpPr>
          <p:cNvPr id="200" name="Google Shape;200;p15:notes"/>
          <p:cNvSpPr>
            <a:spLocks noGrp="1" noRot="1" noChangeAspect="1"/>
          </p:cNvSpPr>
          <p:nvPr>
            <p:ph type="sldImg" idx="2"/>
          </p:nvPr>
        </p:nvSpPr>
        <p:spPr>
          <a:xfrm>
            <a:off x="1238250" y="690563"/>
            <a:ext cx="4552950" cy="3467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p16:notes"/>
          <p:cNvSpPr>
            <a:spLocks noGrp="1" noRot="1" noChangeAspect="1"/>
          </p:cNvSpPr>
          <p:nvPr>
            <p:ph type="sldImg" idx="2"/>
          </p:nvPr>
        </p:nvSpPr>
        <p:spPr>
          <a:xfrm>
            <a:off x="1238250" y="690563"/>
            <a:ext cx="4552950" cy="3467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06" name="Google Shape;206;p16:notes"/>
          <p:cNvSpPr txBox="1">
            <a:spLocks noGrp="1"/>
          </p:cNvSpPr>
          <p:nvPr>
            <p:ph type="body" idx="1"/>
          </p:nvPr>
        </p:nvSpPr>
        <p:spPr>
          <a:xfrm>
            <a:off x="935571" y="4388123"/>
            <a:ext cx="5139263" cy="4157418"/>
          </a:xfrm>
          <a:prstGeom prst="rect">
            <a:avLst/>
          </a:prstGeom>
          <a:noFill/>
          <a:ln>
            <a:noFill/>
          </a:ln>
        </p:spPr>
        <p:txBody>
          <a:bodyPr spcFirstLastPara="1" wrap="square" lIns="89150" tIns="44575" rIns="89150" bIns="44575" anchor="t" anchorCtr="0">
            <a:noAutofit/>
          </a:bodyPr>
          <a:lstStyle/>
          <a:p>
            <a:pPr marL="0" lvl="0" indent="0" algn="l" rtl="0">
              <a:lnSpc>
                <a:spcPct val="100000"/>
              </a:lnSpc>
              <a:spcBef>
                <a:spcPts val="0"/>
              </a:spcBef>
              <a:spcAft>
                <a:spcPts val="0"/>
              </a:spcAft>
              <a:buSzPts val="1400"/>
              <a:buNone/>
            </a:pPr>
            <a:r>
              <a:rPr lang="en-US"/>
              <a:t>Recruiting at the Troop level is tough - no lie!  But it can be done!  Be creative in recruitment efforts.  Maybe schedule a “Bring a Buddy” activity and encourage all scouts to bring a friend.  Build the relationship with the Chartered Organization and invite their youth group to participate in an activity.  Keep communication going and post activities and photos on social media.  Programming can drive recruiting!  Encourage the scouts to think of recruiting opportunities as they are planning their activities.</a:t>
            </a:r>
            <a:endParaRPr/>
          </a:p>
        </p:txBody>
      </p:sp>
      <p:sp>
        <p:nvSpPr>
          <p:cNvPr id="207" name="Google Shape;207;p16:notes"/>
          <p:cNvSpPr txBox="1">
            <a:spLocks noGrp="1"/>
          </p:cNvSpPr>
          <p:nvPr>
            <p:ph type="sldNum" idx="12"/>
          </p:nvPr>
        </p:nvSpPr>
        <p:spPr>
          <a:xfrm>
            <a:off x="3971394" y="8774667"/>
            <a:ext cx="3039006" cy="461408"/>
          </a:xfrm>
          <a:prstGeom prst="rect">
            <a:avLst/>
          </a:prstGeom>
          <a:noFill/>
          <a:ln>
            <a:noFill/>
          </a:ln>
        </p:spPr>
        <p:txBody>
          <a:bodyPr spcFirstLastPara="1" wrap="square" lIns="89150" tIns="44575" rIns="89150" bIns="44575" anchor="b" anchorCtr="0">
            <a:noAutofit/>
          </a:bodyPr>
          <a:lstStyle/>
          <a:p>
            <a:pPr marL="0" lvl="0" indent="0" algn="r" rtl="0">
              <a:lnSpc>
                <a:spcPct val="100000"/>
              </a:lnSpc>
              <a:spcBef>
                <a:spcPts val="0"/>
              </a:spcBef>
              <a:spcAft>
                <a:spcPts val="0"/>
              </a:spcAft>
              <a:buSzPts val="1400"/>
              <a:buNone/>
            </a:pPr>
            <a:fld id="{00000000-1234-1234-1234-123412341234}" type="slidenum">
              <a:rPr lang="en-US"/>
              <a:t>20</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p17:notes"/>
          <p:cNvSpPr>
            <a:spLocks noGrp="1" noRot="1" noChangeAspect="1"/>
          </p:cNvSpPr>
          <p:nvPr>
            <p:ph type="sldImg" idx="2"/>
          </p:nvPr>
        </p:nvSpPr>
        <p:spPr>
          <a:xfrm>
            <a:off x="1238250" y="690563"/>
            <a:ext cx="4552950" cy="3467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13" name="Google Shape;213;p17:notes"/>
          <p:cNvSpPr txBox="1">
            <a:spLocks noGrp="1"/>
          </p:cNvSpPr>
          <p:nvPr>
            <p:ph type="body" idx="1"/>
          </p:nvPr>
        </p:nvSpPr>
        <p:spPr>
          <a:xfrm>
            <a:off x="935571" y="4388123"/>
            <a:ext cx="5139300" cy="4157400"/>
          </a:xfrm>
          <a:prstGeom prst="rect">
            <a:avLst/>
          </a:prstGeom>
          <a:noFill/>
          <a:ln>
            <a:noFill/>
          </a:ln>
        </p:spPr>
        <p:txBody>
          <a:bodyPr spcFirstLastPara="1" wrap="square" lIns="89150" tIns="44575" rIns="89150" bIns="44575" anchor="t" anchorCtr="0">
            <a:noAutofit/>
          </a:bodyPr>
          <a:lstStyle/>
          <a:p>
            <a:pPr marL="0" lvl="0" indent="0" algn="l" rtl="0">
              <a:lnSpc>
                <a:spcPct val="100000"/>
              </a:lnSpc>
              <a:spcBef>
                <a:spcPts val="360"/>
              </a:spcBef>
              <a:spcAft>
                <a:spcPts val="0"/>
              </a:spcAft>
              <a:buSzPts val="1400"/>
              <a:buNone/>
            </a:pPr>
            <a:r>
              <a:rPr lang="en-US"/>
              <a:t>It is important for Pack and Troop leaders to share with families the value of scouting.  All too often, this is not something talked about, even though it is realized.  </a:t>
            </a:r>
            <a:endParaRPr/>
          </a:p>
          <a:p>
            <a:pPr marL="0" lvl="0" indent="0" algn="l" rtl="0">
              <a:lnSpc>
                <a:spcPct val="100000"/>
              </a:lnSpc>
              <a:spcBef>
                <a:spcPts val="360"/>
              </a:spcBef>
              <a:spcAft>
                <a:spcPts val="0"/>
              </a:spcAft>
              <a:buSzPts val="1400"/>
              <a:buNone/>
            </a:pPr>
            <a:endParaRPr/>
          </a:p>
          <a:p>
            <a:pPr marL="0" lvl="0" indent="0" algn="l" rtl="0">
              <a:lnSpc>
                <a:spcPct val="100000"/>
              </a:lnSpc>
              <a:spcBef>
                <a:spcPts val="360"/>
              </a:spcBef>
              <a:spcAft>
                <a:spcPts val="0"/>
              </a:spcAft>
              <a:buSzPts val="1400"/>
              <a:buNone/>
            </a:pPr>
            <a:r>
              <a:rPr lang="en-US"/>
              <a:t>Cub scouts are exposed to new and exciting opportunities and adventure.  Parents are actively involved their youth’s Den and Pack, siblings are encouraged to participate, so this makes the family time together a priority.  The Cubbies make friends for life!</a:t>
            </a:r>
            <a:endParaRPr/>
          </a:p>
          <a:p>
            <a:pPr marL="0" lvl="0" indent="0" algn="l" rtl="0">
              <a:lnSpc>
                <a:spcPct val="100000"/>
              </a:lnSpc>
              <a:spcBef>
                <a:spcPts val="360"/>
              </a:spcBef>
              <a:spcAft>
                <a:spcPts val="0"/>
              </a:spcAft>
              <a:buSzPts val="1400"/>
              <a:buNone/>
            </a:pPr>
            <a:endParaRPr/>
          </a:p>
          <a:p>
            <a:pPr marL="0" indent="0"/>
            <a:r>
              <a:rPr lang="en-US"/>
              <a:t>Scouts in the troops build legitimate, real world applicable leadership skills as they operate in patrols, and take charge of  planning troop activities.  Interacting with other scouts in both the meeting location and on campouts, develops personal soft skills.  These will be used again and again in their future work endeavors.  And what about Adventures?  Being involved in a troop offers many, many adventures!  Whether is it helping the pack with Pinewood Derby, having a lock-in at the charter organization with pizza and Nerf guns, spending a weekend canoeing at QSR, climbing 300 foot elevation at Medicine Mountain, or taking on a trek at Philmont, Scouts have adventures!</a:t>
            </a:r>
            <a:endParaRPr/>
          </a:p>
          <a:p>
            <a:pPr marL="0" lvl="0" indent="0" algn="l" rtl="0">
              <a:lnSpc>
                <a:spcPct val="100000"/>
              </a:lnSpc>
              <a:spcBef>
                <a:spcPts val="360"/>
              </a:spcBef>
              <a:spcAft>
                <a:spcPts val="0"/>
              </a:spcAft>
              <a:buSzPts val="1400"/>
              <a:buNone/>
            </a:pPr>
            <a:endParaRPr/>
          </a:p>
        </p:txBody>
      </p:sp>
      <p:sp>
        <p:nvSpPr>
          <p:cNvPr id="214" name="Google Shape;214;p17:notes"/>
          <p:cNvSpPr txBox="1">
            <a:spLocks noGrp="1"/>
          </p:cNvSpPr>
          <p:nvPr>
            <p:ph type="sldNum" idx="12"/>
          </p:nvPr>
        </p:nvSpPr>
        <p:spPr>
          <a:xfrm>
            <a:off x="3971394" y="8774667"/>
            <a:ext cx="3039000" cy="461400"/>
          </a:xfrm>
          <a:prstGeom prst="rect">
            <a:avLst/>
          </a:prstGeom>
          <a:noFill/>
          <a:ln>
            <a:noFill/>
          </a:ln>
        </p:spPr>
        <p:txBody>
          <a:bodyPr spcFirstLastPara="1" wrap="square" lIns="89150" tIns="44575" rIns="89150" bIns="44575"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21</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p2:notes"/>
          <p:cNvSpPr txBox="1">
            <a:spLocks noGrp="1"/>
          </p:cNvSpPr>
          <p:nvPr>
            <p:ph type="body" idx="1"/>
          </p:nvPr>
        </p:nvSpPr>
        <p:spPr>
          <a:xfrm>
            <a:off x="935571" y="4388123"/>
            <a:ext cx="5139263" cy="4157418"/>
          </a:xfrm>
          <a:prstGeom prst="rect">
            <a:avLst/>
          </a:prstGeom>
          <a:noFill/>
          <a:ln>
            <a:noFill/>
          </a:ln>
        </p:spPr>
        <p:txBody>
          <a:bodyPr spcFirstLastPara="1" wrap="square" lIns="89150" tIns="44575" rIns="89150" bIns="44575" anchor="t" anchorCtr="0">
            <a:noAutofit/>
          </a:bodyPr>
          <a:lstStyle/>
          <a:p>
            <a:pPr marL="0" lvl="0" indent="0" algn="l" rtl="0">
              <a:lnSpc>
                <a:spcPct val="100000"/>
              </a:lnSpc>
              <a:spcBef>
                <a:spcPts val="360"/>
              </a:spcBef>
              <a:spcAft>
                <a:spcPts val="0"/>
              </a:spcAft>
              <a:buClr>
                <a:schemeClr val="dk1"/>
              </a:buClr>
              <a:buSzPts val="1100"/>
              <a:buFont typeface="Arial"/>
              <a:buNone/>
            </a:pPr>
            <a:r>
              <a:rPr lang="en-US"/>
              <a:t>Before we begin the content of this presentation, we will give a brief introduction of the presenters. (introduce name and role in scouting)</a:t>
            </a:r>
            <a:endParaRPr/>
          </a:p>
          <a:p>
            <a:pPr marL="0" lvl="0" indent="0" algn="l" rtl="0">
              <a:lnSpc>
                <a:spcPct val="100000"/>
              </a:lnSpc>
              <a:spcBef>
                <a:spcPts val="360"/>
              </a:spcBef>
              <a:spcAft>
                <a:spcPts val="0"/>
              </a:spcAft>
              <a:buClr>
                <a:schemeClr val="dk1"/>
              </a:buClr>
              <a:buSzPts val="1100"/>
              <a:buFont typeface="Arial"/>
              <a:buNone/>
            </a:pPr>
            <a:endParaRPr/>
          </a:p>
          <a:p>
            <a:pPr marL="0" lvl="0" indent="0" algn="l" rtl="0">
              <a:lnSpc>
                <a:spcPct val="100000"/>
              </a:lnSpc>
              <a:spcBef>
                <a:spcPts val="360"/>
              </a:spcBef>
              <a:spcAft>
                <a:spcPts val="0"/>
              </a:spcAft>
              <a:buClr>
                <a:schemeClr val="dk1"/>
              </a:buClr>
              <a:buSzPts val="1100"/>
              <a:buFont typeface="Arial"/>
              <a:buNone/>
            </a:pPr>
            <a:r>
              <a:rPr lang="en-US"/>
              <a:t>The following topics will be covered during this presentation.</a:t>
            </a:r>
            <a:endParaRPr/>
          </a:p>
          <a:p>
            <a:pPr marL="0" lvl="0" indent="0" algn="l" rtl="0">
              <a:lnSpc>
                <a:spcPct val="100000"/>
              </a:lnSpc>
              <a:spcBef>
                <a:spcPts val="360"/>
              </a:spcBef>
              <a:spcAft>
                <a:spcPts val="0"/>
              </a:spcAft>
              <a:buClr>
                <a:schemeClr val="dk1"/>
              </a:buClr>
              <a:buSzPts val="1100"/>
              <a:buFont typeface="Arial"/>
              <a:buNone/>
            </a:pPr>
            <a:r>
              <a:rPr lang="en-US"/>
              <a:t>Summer Engagement (2)</a:t>
            </a:r>
            <a:endParaRPr/>
          </a:p>
          <a:p>
            <a:pPr marL="0" lvl="0" indent="0" algn="l" rtl="0">
              <a:lnSpc>
                <a:spcPct val="100000"/>
              </a:lnSpc>
              <a:spcBef>
                <a:spcPts val="360"/>
              </a:spcBef>
              <a:spcAft>
                <a:spcPts val="0"/>
              </a:spcAft>
              <a:buClr>
                <a:schemeClr val="dk1"/>
              </a:buClr>
              <a:buSzPts val="1100"/>
              <a:buFont typeface="Arial"/>
              <a:buNone/>
            </a:pPr>
            <a:r>
              <a:rPr lang="en-US"/>
              <a:t>BeAScout.org and Online Applications (1)</a:t>
            </a:r>
            <a:endParaRPr/>
          </a:p>
          <a:p>
            <a:pPr marL="0" lvl="0" indent="0" algn="l" rtl="0">
              <a:lnSpc>
                <a:spcPct val="100000"/>
              </a:lnSpc>
              <a:spcBef>
                <a:spcPts val="360"/>
              </a:spcBef>
              <a:spcAft>
                <a:spcPts val="0"/>
              </a:spcAft>
              <a:buClr>
                <a:schemeClr val="dk1"/>
              </a:buClr>
              <a:buSzPts val="1100"/>
              <a:buFont typeface="Arial"/>
              <a:buNone/>
            </a:pPr>
            <a:r>
              <a:rPr lang="en-US"/>
              <a:t>School Contact/Relationships (3)</a:t>
            </a:r>
            <a:endParaRPr/>
          </a:p>
          <a:p>
            <a:pPr marL="0" lvl="0" indent="0" algn="l" rtl="0">
              <a:lnSpc>
                <a:spcPct val="100000"/>
              </a:lnSpc>
              <a:spcBef>
                <a:spcPts val="360"/>
              </a:spcBef>
              <a:spcAft>
                <a:spcPts val="0"/>
              </a:spcAft>
              <a:buClr>
                <a:schemeClr val="dk1"/>
              </a:buClr>
              <a:buSzPts val="1100"/>
              <a:buFont typeface="Arial"/>
              <a:buNone/>
            </a:pPr>
            <a:r>
              <a:rPr lang="en-US"/>
              <a:t>Unit/Committee Planning (2)</a:t>
            </a:r>
            <a:endParaRPr/>
          </a:p>
          <a:p>
            <a:pPr marL="0" lvl="0" indent="0" algn="l" rtl="0">
              <a:lnSpc>
                <a:spcPct val="100000"/>
              </a:lnSpc>
              <a:spcBef>
                <a:spcPts val="360"/>
              </a:spcBef>
              <a:spcAft>
                <a:spcPts val="0"/>
              </a:spcAft>
              <a:buClr>
                <a:schemeClr val="dk1"/>
              </a:buClr>
              <a:buSzPts val="1100"/>
              <a:buFont typeface="Arial"/>
              <a:buNone/>
            </a:pPr>
            <a:r>
              <a:rPr lang="en-US"/>
              <a:t>Ideal Year of Scouting (1)</a:t>
            </a:r>
            <a:endParaRPr/>
          </a:p>
          <a:p>
            <a:pPr marL="0" lvl="0" indent="0" algn="l" rtl="0">
              <a:lnSpc>
                <a:spcPct val="100000"/>
              </a:lnSpc>
              <a:spcBef>
                <a:spcPts val="360"/>
              </a:spcBef>
              <a:spcAft>
                <a:spcPts val="0"/>
              </a:spcAft>
              <a:buClr>
                <a:schemeClr val="dk1"/>
              </a:buClr>
              <a:buSzPts val="1100"/>
              <a:buFont typeface="Arial"/>
              <a:buNone/>
            </a:pPr>
            <a:r>
              <a:rPr lang="en-US"/>
              <a:t>School Open House DEMO (1)</a:t>
            </a:r>
            <a:endParaRPr/>
          </a:p>
          <a:p>
            <a:pPr marL="0" lvl="0" indent="0" algn="l" rtl="0">
              <a:lnSpc>
                <a:spcPct val="100000"/>
              </a:lnSpc>
              <a:spcBef>
                <a:spcPts val="360"/>
              </a:spcBef>
              <a:spcAft>
                <a:spcPts val="0"/>
              </a:spcAft>
              <a:buClr>
                <a:schemeClr val="dk1"/>
              </a:buClr>
              <a:buSzPts val="1100"/>
              <a:buFont typeface="Arial"/>
              <a:buNone/>
            </a:pPr>
            <a:r>
              <a:rPr lang="en-US"/>
              <a:t>Pack Fall Recruitment (2)</a:t>
            </a:r>
            <a:endParaRPr/>
          </a:p>
          <a:p>
            <a:pPr marL="0" lvl="0" indent="0" algn="l" rtl="0">
              <a:lnSpc>
                <a:spcPct val="100000"/>
              </a:lnSpc>
              <a:spcBef>
                <a:spcPts val="360"/>
              </a:spcBef>
              <a:spcAft>
                <a:spcPts val="0"/>
              </a:spcAft>
              <a:buClr>
                <a:schemeClr val="dk1"/>
              </a:buClr>
              <a:buSzPts val="1100"/>
              <a:buFont typeface="Arial"/>
              <a:buNone/>
            </a:pPr>
            <a:r>
              <a:rPr lang="en-US"/>
              <a:t>Troop Involvement/Recruitment (2)</a:t>
            </a:r>
            <a:endParaRPr/>
          </a:p>
          <a:p>
            <a:pPr marL="0" lvl="0" indent="0" algn="l" rtl="0">
              <a:lnSpc>
                <a:spcPct val="100000"/>
              </a:lnSpc>
              <a:spcBef>
                <a:spcPts val="360"/>
              </a:spcBef>
              <a:spcAft>
                <a:spcPts val="0"/>
              </a:spcAft>
              <a:buClr>
                <a:schemeClr val="dk1"/>
              </a:buClr>
              <a:buSzPts val="1100"/>
              <a:buFont typeface="Arial"/>
              <a:buNone/>
            </a:pPr>
            <a:r>
              <a:rPr lang="en-US"/>
              <a:t>Value of Scouting (1)</a:t>
            </a:r>
            <a:endParaRPr/>
          </a:p>
          <a:p>
            <a:pPr marL="0" lvl="0" indent="0" algn="l" rtl="0">
              <a:lnSpc>
                <a:spcPct val="100000"/>
              </a:lnSpc>
              <a:spcBef>
                <a:spcPts val="360"/>
              </a:spcBef>
              <a:spcAft>
                <a:spcPts val="0"/>
              </a:spcAft>
              <a:buClr>
                <a:schemeClr val="dk1"/>
              </a:buClr>
              <a:buSzPts val="1100"/>
              <a:buFont typeface="Arial"/>
              <a:buNone/>
            </a:pPr>
            <a:r>
              <a:rPr lang="en-US"/>
              <a:t>Contact Information (1)</a:t>
            </a:r>
            <a:endParaRPr/>
          </a:p>
          <a:p>
            <a:pPr marL="0" lvl="0" indent="0" algn="l" rtl="0">
              <a:lnSpc>
                <a:spcPct val="100000"/>
              </a:lnSpc>
              <a:spcBef>
                <a:spcPts val="360"/>
              </a:spcBef>
              <a:spcAft>
                <a:spcPts val="0"/>
              </a:spcAft>
              <a:buClr>
                <a:schemeClr val="dk1"/>
              </a:buClr>
              <a:buSzPts val="1100"/>
              <a:buFont typeface="Arial"/>
              <a:buNone/>
            </a:pPr>
            <a:endParaRPr/>
          </a:p>
          <a:p>
            <a:pPr marL="0" lvl="0" indent="0" algn="l" rtl="0">
              <a:lnSpc>
                <a:spcPct val="100000"/>
              </a:lnSpc>
              <a:spcBef>
                <a:spcPts val="360"/>
              </a:spcBef>
              <a:spcAft>
                <a:spcPts val="0"/>
              </a:spcAft>
              <a:buClr>
                <a:schemeClr val="dk1"/>
              </a:buClr>
              <a:buSzPts val="1100"/>
              <a:buFont typeface="Arial"/>
              <a:buNone/>
            </a:pPr>
            <a:r>
              <a:rPr lang="en-US"/>
              <a:t>After completing this training, you and your unit are ready to plan and execute a Sign-Up-For-Scouting night that will include participating in your school’s Open House night and engaging families to help with the recruitment effort.</a:t>
            </a:r>
            <a:endParaRPr/>
          </a:p>
          <a:p>
            <a:pPr marL="0" lvl="0" indent="0" algn="l" rtl="0">
              <a:lnSpc>
                <a:spcPct val="100000"/>
              </a:lnSpc>
              <a:spcBef>
                <a:spcPts val="360"/>
              </a:spcBef>
              <a:spcAft>
                <a:spcPts val="0"/>
              </a:spcAft>
              <a:buSzPts val="1400"/>
              <a:buNone/>
            </a:pPr>
            <a:endParaRPr/>
          </a:p>
        </p:txBody>
      </p:sp>
      <p:sp>
        <p:nvSpPr>
          <p:cNvPr id="96" name="Google Shape;96;p2:notes"/>
          <p:cNvSpPr>
            <a:spLocks noGrp="1" noRot="1" noChangeAspect="1"/>
          </p:cNvSpPr>
          <p:nvPr>
            <p:ph type="sldImg" idx="2"/>
          </p:nvPr>
        </p:nvSpPr>
        <p:spPr>
          <a:xfrm>
            <a:off x="1238250" y="690563"/>
            <a:ext cx="4552950" cy="3467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p18:notes"/>
          <p:cNvSpPr>
            <a:spLocks noGrp="1" noRot="1" noChangeAspect="1"/>
          </p:cNvSpPr>
          <p:nvPr>
            <p:ph type="sldImg" idx="2"/>
          </p:nvPr>
        </p:nvSpPr>
        <p:spPr>
          <a:xfrm>
            <a:off x="1238250" y="690563"/>
            <a:ext cx="4552950" cy="3467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20" name="Google Shape;220;p18:notes"/>
          <p:cNvSpPr txBox="1">
            <a:spLocks noGrp="1"/>
          </p:cNvSpPr>
          <p:nvPr>
            <p:ph type="body" idx="1"/>
          </p:nvPr>
        </p:nvSpPr>
        <p:spPr>
          <a:xfrm>
            <a:off x="935571" y="4388123"/>
            <a:ext cx="5139263" cy="4157418"/>
          </a:xfrm>
          <a:prstGeom prst="rect">
            <a:avLst/>
          </a:prstGeom>
          <a:noFill/>
          <a:ln>
            <a:noFill/>
          </a:ln>
        </p:spPr>
        <p:txBody>
          <a:bodyPr spcFirstLastPara="1" wrap="square" lIns="89150" tIns="44575" rIns="89150" bIns="44575" anchor="t" anchorCtr="0">
            <a:noAutofit/>
          </a:bodyPr>
          <a:lstStyle/>
          <a:p>
            <a:pPr marL="0" lvl="0" indent="0" algn="l" rtl="0">
              <a:lnSpc>
                <a:spcPct val="100000"/>
              </a:lnSpc>
              <a:spcBef>
                <a:spcPts val="0"/>
              </a:spcBef>
              <a:spcAft>
                <a:spcPts val="0"/>
              </a:spcAft>
              <a:buSzPts val="1400"/>
              <a:buNone/>
            </a:pPr>
            <a:r>
              <a:rPr lang="en-US"/>
              <a:t>This final slide lists the emails for each District’s Membership Chairs.  Please reach out to these volunteers to answer questions you may have.  It is our sincere hope that you found this information helpful as you go through the summer and plan for fall recruitment.</a:t>
            </a:r>
            <a:endParaRPr/>
          </a:p>
          <a:p>
            <a:pPr marL="0" lvl="0" indent="0" algn="l" rtl="0">
              <a:lnSpc>
                <a:spcPct val="100000"/>
              </a:lnSpc>
              <a:spcBef>
                <a:spcPts val="0"/>
              </a:spcBef>
              <a:spcAft>
                <a:spcPts val="0"/>
              </a:spcAft>
              <a:buSzPts val="1400"/>
              <a:buNone/>
            </a:pPr>
            <a:endParaRPr/>
          </a:p>
        </p:txBody>
      </p:sp>
      <p:sp>
        <p:nvSpPr>
          <p:cNvPr id="221" name="Google Shape;221;p18:notes"/>
          <p:cNvSpPr txBox="1">
            <a:spLocks noGrp="1"/>
          </p:cNvSpPr>
          <p:nvPr>
            <p:ph type="sldNum" idx="12"/>
          </p:nvPr>
        </p:nvSpPr>
        <p:spPr>
          <a:xfrm>
            <a:off x="3971394" y="8774667"/>
            <a:ext cx="3039006" cy="461408"/>
          </a:xfrm>
          <a:prstGeom prst="rect">
            <a:avLst/>
          </a:prstGeom>
          <a:noFill/>
          <a:ln>
            <a:noFill/>
          </a:ln>
        </p:spPr>
        <p:txBody>
          <a:bodyPr spcFirstLastPara="1" wrap="square" lIns="89150" tIns="44575" rIns="89150" bIns="44575" anchor="b" anchorCtr="0">
            <a:noAutofit/>
          </a:bodyPr>
          <a:lstStyle/>
          <a:p>
            <a:pPr marL="0" lvl="0" indent="0" algn="r" rtl="0">
              <a:lnSpc>
                <a:spcPct val="100000"/>
              </a:lnSpc>
              <a:spcBef>
                <a:spcPts val="0"/>
              </a:spcBef>
              <a:spcAft>
                <a:spcPts val="0"/>
              </a:spcAft>
              <a:buSzPts val="1400"/>
              <a:buNone/>
            </a:pPr>
            <a:fld id="{00000000-1234-1234-1234-123412341234}" type="slidenum">
              <a:rPr lang="en-US"/>
              <a:t>22</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Times New Roman"/>
                <a:ea typeface="Times New Roman"/>
                <a:cs typeface="Times New Roman"/>
                <a:sym typeface="Times New Roman"/>
              </a:rPr>
              <a:t>23</a:t>
            </a:fld>
            <a:endParaRPr lang="en-US" sz="1200" b="0" i="0" u="none" strike="noStrike" cap="none">
              <a:solidFill>
                <a:schemeClr val="dk1"/>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39237752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p3:notes"/>
          <p:cNvSpPr>
            <a:spLocks noGrp="1" noRot="1" noChangeAspect="1"/>
          </p:cNvSpPr>
          <p:nvPr>
            <p:ph type="sldImg" idx="2"/>
          </p:nvPr>
        </p:nvSpPr>
        <p:spPr>
          <a:xfrm>
            <a:off x="1238250" y="690563"/>
            <a:ext cx="4552950" cy="3467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02" name="Google Shape;102;p3:notes"/>
          <p:cNvSpPr txBox="1">
            <a:spLocks noGrp="1"/>
          </p:cNvSpPr>
          <p:nvPr>
            <p:ph type="body" idx="1"/>
          </p:nvPr>
        </p:nvSpPr>
        <p:spPr>
          <a:xfrm>
            <a:off x="935571" y="4388123"/>
            <a:ext cx="5139263" cy="4157418"/>
          </a:xfrm>
          <a:prstGeom prst="rect">
            <a:avLst/>
          </a:prstGeom>
          <a:noFill/>
          <a:ln>
            <a:noFill/>
          </a:ln>
        </p:spPr>
        <p:txBody>
          <a:bodyPr spcFirstLastPara="1" wrap="square" lIns="89150" tIns="44575" rIns="89150" bIns="44575" anchor="t" anchorCtr="0">
            <a:noAutofit/>
          </a:bodyPr>
          <a:lstStyle/>
          <a:p>
            <a:pPr marL="0" indent="0">
              <a:spcBef>
                <a:spcPts val="0"/>
              </a:spcBef>
            </a:pPr>
            <a:r>
              <a:rPr lang="en-US"/>
              <a:t>We essentially get 2 months of summer, June, July and August. That is 2 months of opportunity to keep your scouts engaged while making a difference in your community or risk losing engagement. While you may not be conducting den meetings, getting together as a pack to perform acts of community service is a great way to keep your scouts and families engaged. Consider events with your chartered org. For example, if you are chartered by Kiwanis or the local rec center and they have summer sporting events, troop level scouts could help run concession stands in their class b uniforms and help clean up the stands when the events are over. For pack level scouts, consider partnering with your local elementary schools and perform a playground clean up once a month. This takes about 20 minutes, but gives the scouts the opportunity to get some visibility performing a community service, gets the attention of other kids and parents who may be at the playground already, and helps out the schools a lot by keeping their areas clean. </a:t>
            </a:r>
            <a:endParaRPr/>
          </a:p>
        </p:txBody>
      </p:sp>
      <p:sp>
        <p:nvSpPr>
          <p:cNvPr id="103" name="Google Shape;103;p3:notes"/>
          <p:cNvSpPr txBox="1">
            <a:spLocks noGrp="1"/>
          </p:cNvSpPr>
          <p:nvPr>
            <p:ph type="sldNum" idx="12"/>
          </p:nvPr>
        </p:nvSpPr>
        <p:spPr>
          <a:xfrm>
            <a:off x="3971394" y="8774667"/>
            <a:ext cx="3039006" cy="461408"/>
          </a:xfrm>
          <a:prstGeom prst="rect">
            <a:avLst/>
          </a:prstGeom>
          <a:noFill/>
          <a:ln>
            <a:noFill/>
          </a:ln>
        </p:spPr>
        <p:txBody>
          <a:bodyPr spcFirstLastPara="1" wrap="square" lIns="89150" tIns="44575" rIns="89150" bIns="44575" anchor="b" anchorCtr="0">
            <a:noAutofit/>
          </a:bodyPr>
          <a:lstStyle/>
          <a:p>
            <a:pPr marL="0" lvl="0" indent="0" algn="r" rtl="0">
              <a:lnSpc>
                <a:spcPct val="100000"/>
              </a:lnSpc>
              <a:spcBef>
                <a:spcPts val="0"/>
              </a:spcBef>
              <a:spcAft>
                <a:spcPts val="0"/>
              </a:spcAft>
              <a:buSzPts val="1400"/>
              <a:buNone/>
            </a:pPr>
            <a:fld id="{00000000-1234-1234-1234-123412341234}" type="slidenum">
              <a:rPr lang="en-US"/>
              <a:t>3</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p4:notes"/>
          <p:cNvSpPr txBox="1">
            <a:spLocks noGrp="1"/>
          </p:cNvSpPr>
          <p:nvPr>
            <p:ph type="body" idx="1"/>
          </p:nvPr>
        </p:nvSpPr>
        <p:spPr>
          <a:xfrm>
            <a:off x="935571" y="4388123"/>
            <a:ext cx="5139263" cy="4157418"/>
          </a:xfrm>
          <a:prstGeom prst="rect">
            <a:avLst/>
          </a:prstGeom>
          <a:noFill/>
          <a:ln>
            <a:noFill/>
          </a:ln>
        </p:spPr>
        <p:txBody>
          <a:bodyPr spcFirstLastPara="1" wrap="square" lIns="89150" tIns="44575" rIns="89150" bIns="44575" anchor="t" anchorCtr="0">
            <a:noAutofit/>
          </a:bodyPr>
          <a:lstStyle/>
          <a:p>
            <a:pPr marL="0" lvl="0" indent="0" algn="l" rtl="0">
              <a:lnSpc>
                <a:spcPct val="100000"/>
              </a:lnSpc>
              <a:spcBef>
                <a:spcPts val="360"/>
              </a:spcBef>
              <a:spcAft>
                <a:spcPts val="0"/>
              </a:spcAft>
              <a:buSzPts val="1400"/>
              <a:buNone/>
            </a:pPr>
            <a:r>
              <a:rPr lang="en-US"/>
              <a:t>Okay, keeping your families engaged. Just because someone didn’t recharter doesn’t mean that they don’t want to be a part of scouts. People don’t recharter for various reasons. It’s still a good idea to reach out to these families and see if the kids would like to participate in summer activities. Consider doing events like an ice cream social, a pool party, a hike at a local trail or park. Ask the scouts to bring a buddy. Maybe it’s a kid that has been in scouts before, maybe it's someone new. Every event is an opportunity to recruit. Have applications available or send them to BeAScout. But before you do that, get on BeAScout yourself and make sure your unit pin is correct, and online applications are enabled. Otherwise you may lose that scout to another unit in the area or lose them completely for not being able to apply online. Also, make sure you are checking your email. The website will send you the lead notification but you have to take the initiative and acknowledge the lead. Don’t let potential scouts slip away! </a:t>
            </a:r>
            <a:endParaRPr/>
          </a:p>
        </p:txBody>
      </p:sp>
      <p:sp>
        <p:nvSpPr>
          <p:cNvPr id="109" name="Google Shape;109;p4:notes"/>
          <p:cNvSpPr>
            <a:spLocks noGrp="1" noRot="1" noChangeAspect="1"/>
          </p:cNvSpPr>
          <p:nvPr>
            <p:ph type="sldImg" idx="2"/>
          </p:nvPr>
        </p:nvSpPr>
        <p:spPr>
          <a:xfrm>
            <a:off x="1238250" y="690563"/>
            <a:ext cx="4552950" cy="3467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a:extLst>
            <a:ext uri="{FF2B5EF4-FFF2-40B4-BE49-F238E27FC236}">
              <a16:creationId xmlns:a16="http://schemas.microsoft.com/office/drawing/2014/main" id="{B316F4DC-06FA-C196-CBFE-EE79CAE2738B}"/>
            </a:ext>
          </a:extLst>
        </p:cNvPr>
        <p:cNvGrpSpPr/>
        <p:nvPr/>
      </p:nvGrpSpPr>
      <p:grpSpPr>
        <a:xfrm>
          <a:off x="0" y="0"/>
          <a:ext cx="0" cy="0"/>
          <a:chOff x="0" y="0"/>
          <a:chExt cx="0" cy="0"/>
        </a:xfrm>
      </p:grpSpPr>
      <p:sp>
        <p:nvSpPr>
          <p:cNvPr id="108" name="Google Shape;108;p4:notes">
            <a:extLst>
              <a:ext uri="{FF2B5EF4-FFF2-40B4-BE49-F238E27FC236}">
                <a16:creationId xmlns:a16="http://schemas.microsoft.com/office/drawing/2014/main" id="{723AE79A-4E3F-BA1D-6C70-94C6CB3F7E6F}"/>
              </a:ext>
            </a:extLst>
          </p:cNvPr>
          <p:cNvSpPr txBox="1">
            <a:spLocks noGrp="1"/>
          </p:cNvSpPr>
          <p:nvPr>
            <p:ph type="body" idx="1"/>
          </p:nvPr>
        </p:nvSpPr>
        <p:spPr>
          <a:xfrm>
            <a:off x="935571" y="4388123"/>
            <a:ext cx="5139263" cy="4157418"/>
          </a:xfrm>
          <a:prstGeom prst="rect">
            <a:avLst/>
          </a:prstGeom>
          <a:noFill/>
          <a:ln>
            <a:noFill/>
          </a:ln>
        </p:spPr>
        <p:txBody>
          <a:bodyPr spcFirstLastPara="1" wrap="square" lIns="89150" tIns="44575" rIns="89150" bIns="44575" anchor="t" anchorCtr="0">
            <a:noAutofit/>
          </a:bodyPr>
          <a:lstStyle/>
          <a:p>
            <a:pPr marL="0" indent="0"/>
            <a:r>
              <a:rPr lang="en-US"/>
              <a:t>When parents are signing up their child up for Scouting, there's been an issue where if the parents don't scroll down far enough they miss the final pay option. This then puts their child in the non-initiated category. But the parents don't know that. Also some of these kids are ending up with several accounts because the parents keep trying to sign them up but they're not getting to that final option each time. So that's where we come in. We run a report every morning during recruitment to see if there are new Scouts initiated but not completely registered. We will call the parents and explain the situation and connect them to </a:t>
            </a:r>
            <a:r>
              <a:rPr lang="en-US" err="1"/>
              <a:t>D'Kolle</a:t>
            </a:r>
            <a:r>
              <a:rPr lang="en-US"/>
              <a:t> so she can officially register the child. </a:t>
            </a:r>
          </a:p>
          <a:p>
            <a:pPr marL="0" indent="0"/>
            <a:endParaRPr lang="en-US"/>
          </a:p>
          <a:p>
            <a:pPr marL="0" indent="0"/>
            <a:r>
              <a:rPr lang="en-US"/>
              <a:t>We want to take this moment to apologize to them for the inconvenience and try to make this process as easy as possible for them. </a:t>
            </a:r>
          </a:p>
          <a:p>
            <a:pPr marL="0" indent="0"/>
            <a:endParaRPr lang="en-US"/>
          </a:p>
          <a:p>
            <a:pPr marL="0" indent="0"/>
            <a:r>
              <a:rPr lang="en-US"/>
              <a:t>This is also a great opportunity to build that connection with the parents and invite them to the next unit meeting or activity. Make them feel welcome!</a:t>
            </a:r>
          </a:p>
          <a:p>
            <a:pPr marL="0" indent="0"/>
            <a:endParaRPr lang="en-US"/>
          </a:p>
          <a:p>
            <a:pPr marL="0" indent="0"/>
            <a:endParaRPr lang="en-US"/>
          </a:p>
        </p:txBody>
      </p:sp>
      <p:sp>
        <p:nvSpPr>
          <p:cNvPr id="109" name="Google Shape;109;p4:notes">
            <a:extLst>
              <a:ext uri="{FF2B5EF4-FFF2-40B4-BE49-F238E27FC236}">
                <a16:creationId xmlns:a16="http://schemas.microsoft.com/office/drawing/2014/main" id="{0D7C3A11-02ED-8DD2-2727-6B23363C3111}"/>
              </a:ext>
            </a:extLst>
          </p:cNvPr>
          <p:cNvSpPr>
            <a:spLocks noGrp="1" noRot="1" noChangeAspect="1"/>
          </p:cNvSpPr>
          <p:nvPr>
            <p:ph type="sldImg" idx="2"/>
          </p:nvPr>
        </p:nvSpPr>
        <p:spPr>
          <a:xfrm>
            <a:off x="1238250" y="690563"/>
            <a:ext cx="4552950" cy="3467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extLst>
      <p:ext uri="{BB962C8B-B14F-4D97-AF65-F5344CB8AC3E}">
        <p14:creationId xmlns:p14="http://schemas.microsoft.com/office/powerpoint/2010/main" val="28299573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p5:notes"/>
          <p:cNvSpPr>
            <a:spLocks noGrp="1" noRot="1" noChangeAspect="1"/>
          </p:cNvSpPr>
          <p:nvPr>
            <p:ph type="sldImg" idx="2"/>
          </p:nvPr>
        </p:nvSpPr>
        <p:spPr>
          <a:xfrm>
            <a:off x="1238250" y="690563"/>
            <a:ext cx="4552950" cy="3467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15" name="Google Shape;115;p5:notes"/>
          <p:cNvSpPr txBox="1">
            <a:spLocks noGrp="1"/>
          </p:cNvSpPr>
          <p:nvPr>
            <p:ph type="body" idx="1"/>
          </p:nvPr>
        </p:nvSpPr>
        <p:spPr>
          <a:xfrm>
            <a:off x="935571" y="4388123"/>
            <a:ext cx="5139263" cy="4157418"/>
          </a:xfrm>
          <a:prstGeom prst="rect">
            <a:avLst/>
          </a:prstGeom>
          <a:noFill/>
          <a:ln>
            <a:noFill/>
          </a:ln>
        </p:spPr>
        <p:txBody>
          <a:bodyPr spcFirstLastPara="1" wrap="square" lIns="89150" tIns="44575" rIns="89150" bIns="44575" anchor="t" anchorCtr="0">
            <a:noAutofit/>
          </a:bodyPr>
          <a:lstStyle/>
          <a:p>
            <a:pPr marL="0" indent="0">
              <a:lnSpc>
                <a:spcPct val="115000"/>
              </a:lnSpc>
              <a:spcBef>
                <a:spcPts val="1200"/>
              </a:spcBef>
              <a:spcAft>
                <a:spcPts val="1200"/>
              </a:spcAft>
              <a:buSzPts val="1100"/>
            </a:pPr>
            <a:r>
              <a:rPr lang="en-US"/>
              <a:t>Be sure to update your Unit Pin through BeAScout.org.  Families interested in scouts can submit a request for more information and unit leadership can respond to engage the parent/adult. Every year after re-registering the unit is completed, review your Unit Pin information.  The steps to follow for updating your unit Pin, including screen shots, can be found in the PDF, </a:t>
            </a:r>
            <a:r>
              <a:rPr lang="en-US" err="1"/>
              <a:t>BeAScoutPin-HowTo</a:t>
            </a:r>
            <a:r>
              <a:rPr lang="en-US"/>
              <a:t>, found at Quivira.org &gt; Membership Resources, under the group Resources for Fall Recruitment. Provide your unit's website instead of using the default Quivira.org site.  Make good use of the Additional Unit Information area! Include your meeting week day and time, and how many times you meet in a month.  Share the pack is for boys and girls in grades K through 5.  Then share your unit’s activities - Camping, Pinewood Derby, Blue &amp; Gold, the fun things your unit does.  This is your space to get the family interested. Encourage families to apply for membership to your Unit online through BeAScout.org on their smart phone.  For parents or guardians not comfortable with applying online, bring a tablet and help them through the process.  This is the most efficient way to see a new youth on your roster within 24 hours! When utilizing the </a:t>
            </a:r>
            <a:r>
              <a:rPr lang="en-US" err="1"/>
              <a:t>Kancare</a:t>
            </a:r>
            <a:r>
              <a:rPr lang="en-US"/>
              <a:t> benefit or applying for council financial aid, have the adult complete the aid application at scoutingevent.com FIRST.  This will provide a discount code that can be used with the BSA online application process to reduce the fees required at checkout.  KanCare provides a $50 credit while Council Financial Aid provides a $35 credit.  Once again this year, adults who register for the first time with BSA AND register as a Den Leader will complete a form and receive $30 from Quivira Council toward their registration.  They only pay $35!</a:t>
            </a:r>
            <a:endParaRPr/>
          </a:p>
        </p:txBody>
      </p:sp>
      <p:sp>
        <p:nvSpPr>
          <p:cNvPr id="116" name="Google Shape;116;p5:notes"/>
          <p:cNvSpPr txBox="1">
            <a:spLocks noGrp="1"/>
          </p:cNvSpPr>
          <p:nvPr>
            <p:ph type="sldNum" idx="12"/>
          </p:nvPr>
        </p:nvSpPr>
        <p:spPr>
          <a:xfrm>
            <a:off x="3971394" y="8774667"/>
            <a:ext cx="3039006" cy="461408"/>
          </a:xfrm>
          <a:prstGeom prst="rect">
            <a:avLst/>
          </a:prstGeom>
          <a:noFill/>
          <a:ln>
            <a:noFill/>
          </a:ln>
        </p:spPr>
        <p:txBody>
          <a:bodyPr spcFirstLastPara="1" wrap="square" lIns="89150" tIns="44575" rIns="89150" bIns="44575" anchor="b" anchorCtr="0">
            <a:noAutofit/>
          </a:bodyPr>
          <a:lstStyle/>
          <a:p>
            <a:pPr marL="0" lvl="0" indent="0" algn="r" rtl="0">
              <a:lnSpc>
                <a:spcPct val="100000"/>
              </a:lnSpc>
              <a:spcBef>
                <a:spcPts val="0"/>
              </a:spcBef>
              <a:spcAft>
                <a:spcPts val="0"/>
              </a:spcAft>
              <a:buSzPts val="1400"/>
              <a:buNone/>
            </a:pPr>
            <a:fld id="{00000000-1234-1234-1234-123412341234}" type="slidenum">
              <a:rPr lang="en-US"/>
              <a:t>8</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Aetna is no longer a provider for Scouting. Blue Cross Blue Shield stepped in and has started the Healthy Blue benefit. Along with many other benefits that come with being a Healthy Blue member, families also get a $75 Visa Gift Card to go towards their Scouting membership. Unfortunately the process for Healthy Blue is not the same as it has been in the past with other providers so we're still navigating this process. </a:t>
            </a:r>
          </a:p>
          <a:p>
            <a:r>
              <a:rPr lang="en-US"/>
              <a:t>Before completing registration, parents are to contact BCBS to receive their gift cards, which they can they use via the phone or </a:t>
            </a:r>
            <a:r>
              <a:rPr lang="en-US" err="1"/>
              <a:t>inperson</a:t>
            </a:r>
            <a:r>
              <a:rPr lang="en-US"/>
              <a:t> at the council office to register their child for Scouting.</a:t>
            </a:r>
          </a:p>
          <a:p>
            <a:endParaRPr lang="en-US"/>
          </a:p>
          <a:p>
            <a:r>
              <a:rPr lang="en-US"/>
              <a:t>Another cool benefit Healthy Blue provides is that if a child completes their annual wellness exam they get a $200 Visa gift card to use toward Summer Camp! </a:t>
            </a:r>
          </a:p>
          <a:p>
            <a:r>
              <a:rPr lang="en-US"/>
              <a:t>The registration contact for summer camp is responsible for coordinating with the parents for payment if they would like to use their benefit to go towards summer camp costs. </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Times New Roman"/>
                <a:ea typeface="Times New Roman"/>
                <a:cs typeface="Times New Roman"/>
                <a:sym typeface="Times New Roman"/>
              </a:rPr>
              <a:t>9</a:t>
            </a:fld>
            <a:endParaRPr lang="en-US" sz="1200" b="0" i="0" u="none" strike="noStrike" cap="none">
              <a:solidFill>
                <a:schemeClr val="dk1"/>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19390122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p6:notes"/>
          <p:cNvSpPr>
            <a:spLocks noGrp="1" noRot="1" noChangeAspect="1"/>
          </p:cNvSpPr>
          <p:nvPr>
            <p:ph type="sldImg" idx="2"/>
          </p:nvPr>
        </p:nvSpPr>
        <p:spPr>
          <a:xfrm>
            <a:off x="1238250" y="690563"/>
            <a:ext cx="4552950" cy="3467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28" name="Google Shape;128;p6:notes"/>
          <p:cNvSpPr txBox="1">
            <a:spLocks noGrp="1"/>
          </p:cNvSpPr>
          <p:nvPr>
            <p:ph type="body" idx="1"/>
          </p:nvPr>
        </p:nvSpPr>
        <p:spPr>
          <a:xfrm>
            <a:off x="935571" y="4388123"/>
            <a:ext cx="5139263" cy="4157418"/>
          </a:xfrm>
          <a:prstGeom prst="rect">
            <a:avLst/>
          </a:prstGeom>
          <a:noFill/>
          <a:ln>
            <a:noFill/>
          </a:ln>
        </p:spPr>
        <p:txBody>
          <a:bodyPr spcFirstLastPara="1" wrap="square" lIns="89150" tIns="44575" rIns="89150" bIns="44575" anchor="t" anchorCtr="0">
            <a:noAutofit/>
          </a:bodyPr>
          <a:lstStyle/>
          <a:p>
            <a:pPr marL="0" lvl="0" indent="0" algn="l" rtl="0">
              <a:lnSpc>
                <a:spcPct val="100000"/>
              </a:lnSpc>
              <a:spcBef>
                <a:spcPts val="0"/>
              </a:spcBef>
              <a:spcAft>
                <a:spcPts val="0"/>
              </a:spcAft>
              <a:buSzPts val="1400"/>
              <a:buNone/>
            </a:pPr>
            <a:r>
              <a:rPr lang="en-US"/>
              <a:t>Pick up the phone, send an email, or better yet, go to the schools in your area and introduce yourself to the principals. Schools usually have the school year calendar completed by the middle of the summer. Get one of these and use it when you do your yearly planning meeting to ensure that your events and meetings do not conflict with the schools events. Also, offer to do a project for the school. This is where your community service ideas come into play. Again, offer to have the cub scouts clean the school yard, maybe offer that the troop scouts help wash buses or help update painted lines in the parking lots. Maybe scouts can help clean classrooms before school starts. Get creative, but put yourselves out there so the school pays attention. This is your segway into getting in the schools in the fall. </a:t>
            </a:r>
            <a:endParaRPr/>
          </a:p>
        </p:txBody>
      </p:sp>
      <p:sp>
        <p:nvSpPr>
          <p:cNvPr id="129" name="Google Shape;129;p6:notes"/>
          <p:cNvSpPr txBox="1">
            <a:spLocks noGrp="1"/>
          </p:cNvSpPr>
          <p:nvPr>
            <p:ph type="sldNum" idx="12"/>
          </p:nvPr>
        </p:nvSpPr>
        <p:spPr>
          <a:xfrm>
            <a:off x="3971394" y="8774667"/>
            <a:ext cx="3039006" cy="461408"/>
          </a:xfrm>
          <a:prstGeom prst="rect">
            <a:avLst/>
          </a:prstGeom>
          <a:noFill/>
          <a:ln>
            <a:noFill/>
          </a:ln>
        </p:spPr>
        <p:txBody>
          <a:bodyPr spcFirstLastPara="1" wrap="square" lIns="89150" tIns="44575" rIns="89150" bIns="44575" anchor="b" anchorCtr="0">
            <a:noAutofit/>
          </a:bodyPr>
          <a:lstStyle/>
          <a:p>
            <a:pPr marL="0" lvl="0" indent="0" algn="r" rtl="0">
              <a:lnSpc>
                <a:spcPct val="100000"/>
              </a:lnSpc>
              <a:spcBef>
                <a:spcPts val="0"/>
              </a:spcBef>
              <a:spcAft>
                <a:spcPts val="0"/>
              </a:spcAft>
              <a:buSzPts val="1400"/>
              <a:buNone/>
            </a:pPr>
            <a:fld id="{00000000-1234-1234-1234-123412341234}" type="slidenum">
              <a:rPr lang="en-US"/>
              <a:t>10</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p7:notes"/>
          <p:cNvSpPr txBox="1">
            <a:spLocks noGrp="1"/>
          </p:cNvSpPr>
          <p:nvPr>
            <p:ph type="body" idx="1"/>
          </p:nvPr>
        </p:nvSpPr>
        <p:spPr>
          <a:xfrm>
            <a:off x="935571" y="4388123"/>
            <a:ext cx="5139263" cy="4157418"/>
          </a:xfrm>
          <a:prstGeom prst="rect">
            <a:avLst/>
          </a:prstGeom>
          <a:noFill/>
          <a:ln>
            <a:noFill/>
          </a:ln>
        </p:spPr>
        <p:txBody>
          <a:bodyPr spcFirstLastPara="1" wrap="square" lIns="89150" tIns="44575" rIns="89150" bIns="44575" anchor="t" anchorCtr="0">
            <a:noAutofit/>
          </a:bodyPr>
          <a:lstStyle/>
          <a:p>
            <a:pPr marL="0" lvl="0" indent="0" algn="l" rtl="0">
              <a:lnSpc>
                <a:spcPct val="100000"/>
              </a:lnSpc>
              <a:spcBef>
                <a:spcPts val="360"/>
              </a:spcBef>
              <a:spcAft>
                <a:spcPts val="0"/>
              </a:spcAft>
              <a:buSzPts val="1400"/>
              <a:buNone/>
            </a:pPr>
            <a:r>
              <a:rPr lang="en-US"/>
              <a:t>Again, get the calendar as soon as you can and start planning on attending events to recruit. Post and announce to people that you will have a table set up at the Meet-the-Teacher or Open House night. Engaging youth and parents at Open House night is a fabulous way to invite them to the next meeting of the dens or pack.  Have a couple of sign-in sheets available at your display table so you can email or text the parents the details of the next meeting.  Find out about the Kindergarten Roundup which is usually in the spring.  These youth will become cubs in your next Lion den.  Also, utilize the schools social media to find out about upcoming events or share your own recruitment night opportunities. It is important that you are getting yourselves out there in front of teachers and parents.</a:t>
            </a:r>
            <a:endParaRPr/>
          </a:p>
        </p:txBody>
      </p:sp>
      <p:sp>
        <p:nvSpPr>
          <p:cNvPr id="135" name="Google Shape;135;p7:notes"/>
          <p:cNvSpPr>
            <a:spLocks noGrp="1" noRot="1" noChangeAspect="1"/>
          </p:cNvSpPr>
          <p:nvPr>
            <p:ph type="sldImg" idx="2"/>
          </p:nvPr>
        </p:nvSpPr>
        <p:spPr>
          <a:xfrm>
            <a:off x="1238250" y="690563"/>
            <a:ext cx="4552950" cy="3467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2597" y="7083849"/>
            <a:ext cx="9963730" cy="50598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4" y="7010270"/>
            <a:ext cx="9963730" cy="7083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96969" y="839942"/>
            <a:ext cx="8222218" cy="3946716"/>
          </a:xfrm>
        </p:spPr>
        <p:txBody>
          <a:bodyPr anchor="b">
            <a:normAutofit/>
          </a:bodyPr>
          <a:lstStyle>
            <a:lvl1pPr algn="l">
              <a:lnSpc>
                <a:spcPct val="85000"/>
              </a:lnSpc>
              <a:defRPr sz="8719" spc="-54" baseline="0">
                <a:solidFill>
                  <a:schemeClr val="tx1">
                    <a:lumMod val="85000"/>
                    <a:lumOff val="15000"/>
                  </a:schemeClr>
                </a:solidFill>
              </a:defRPr>
            </a:lvl1pPr>
          </a:lstStyle>
          <a:p>
            <a:r>
              <a:rPr lang="en-US"/>
              <a:t>Click to edit Master title style</a:t>
            </a:r>
          </a:p>
        </p:txBody>
      </p:sp>
      <p:sp>
        <p:nvSpPr>
          <p:cNvPr id="3" name="Subtitle 2"/>
          <p:cNvSpPr>
            <a:spLocks noGrp="1"/>
          </p:cNvSpPr>
          <p:nvPr>
            <p:ph type="subTitle" idx="1"/>
          </p:nvPr>
        </p:nvSpPr>
        <p:spPr>
          <a:xfrm>
            <a:off x="899234" y="4931094"/>
            <a:ext cx="8222218" cy="1264973"/>
          </a:xfrm>
        </p:spPr>
        <p:txBody>
          <a:bodyPr lIns="91440" rIns="91440">
            <a:normAutofit/>
          </a:bodyPr>
          <a:lstStyle>
            <a:lvl1pPr marL="0" indent="0" algn="l">
              <a:buNone/>
              <a:defRPr sz="2616" cap="all" spc="218" baseline="0">
                <a:solidFill>
                  <a:schemeClr val="tx2"/>
                </a:solidFill>
                <a:latin typeface="+mj-lt"/>
              </a:defRPr>
            </a:lvl1pPr>
            <a:lvl2pPr marL="498302" indent="0" algn="ctr">
              <a:buNone/>
              <a:defRPr sz="2616"/>
            </a:lvl2pPr>
            <a:lvl3pPr marL="996605" indent="0" algn="ctr">
              <a:buNone/>
              <a:defRPr sz="2616"/>
            </a:lvl3pPr>
            <a:lvl4pPr marL="1494907" indent="0" algn="ctr">
              <a:buNone/>
              <a:defRPr sz="2180"/>
            </a:lvl4pPr>
            <a:lvl5pPr marL="1993209" indent="0" algn="ctr">
              <a:buNone/>
              <a:defRPr sz="2180"/>
            </a:lvl5pPr>
            <a:lvl6pPr marL="2491511" indent="0" algn="ctr">
              <a:buNone/>
              <a:defRPr sz="2180"/>
            </a:lvl6pPr>
            <a:lvl7pPr marL="2989814" indent="0" algn="ctr">
              <a:buNone/>
              <a:defRPr sz="2180"/>
            </a:lvl7pPr>
            <a:lvl8pPr marL="3488116" indent="0" algn="ctr">
              <a:buNone/>
              <a:defRPr sz="2180"/>
            </a:lvl8pPr>
            <a:lvl9pPr marL="3986418" indent="0" algn="ctr">
              <a:buNone/>
              <a:defRPr sz="2180"/>
            </a:lvl9pPr>
          </a:lstStyle>
          <a:p>
            <a:r>
              <a:rPr lang="en-US"/>
              <a:t>Click to edit Master subtitle style</a:t>
            </a:r>
          </a:p>
        </p:txBody>
      </p:sp>
      <p:sp>
        <p:nvSpPr>
          <p:cNvPr id="4" name="Date Placeholder 3"/>
          <p:cNvSpPr>
            <a:spLocks noGrp="1"/>
          </p:cNvSpPr>
          <p:nvPr>
            <p:ph type="dt" sz="half" idx="10"/>
          </p:nvPr>
        </p:nvSpPr>
        <p:spPr/>
        <p:txBody>
          <a:bodyPr/>
          <a:lstStyle/>
          <a:p>
            <a:fld id="{C764DE79-268F-4C1A-8933-263129D2AF90}" type="datetimeFigureOut">
              <a:rPr lang="en-US" smtClean="0"/>
              <a:t>5/14/2025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a:p>
        </p:txBody>
      </p:sp>
      <p:cxnSp>
        <p:nvCxnSpPr>
          <p:cNvPr id="9" name="Straight Connector 8"/>
          <p:cNvCxnSpPr/>
          <p:nvPr/>
        </p:nvCxnSpPr>
        <p:spPr>
          <a:xfrm>
            <a:off x="987198" y="4806897"/>
            <a:ext cx="8072723"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276615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smtClean="0"/>
              <a:t>5/14/2025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8802967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2597" y="7083849"/>
            <a:ext cx="9963730" cy="50598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4" y="7010270"/>
            <a:ext cx="9963730" cy="7083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7132152" y="456300"/>
            <a:ext cx="2148989" cy="637455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186" y="456300"/>
            <a:ext cx="6322387" cy="6374554"/>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smtClean="0"/>
              <a:t>5/14/2025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40848194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smtClean="0"/>
              <a:t>5/14/2025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34049791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597" y="7083849"/>
            <a:ext cx="9963730" cy="50598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4" y="7010270"/>
            <a:ext cx="9963730" cy="7083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96969" y="839942"/>
            <a:ext cx="8222218" cy="3946716"/>
          </a:xfrm>
        </p:spPr>
        <p:txBody>
          <a:bodyPr anchor="b" anchorCtr="0">
            <a:normAutofit/>
          </a:bodyPr>
          <a:lstStyle>
            <a:lvl1pPr>
              <a:lnSpc>
                <a:spcPct val="85000"/>
              </a:lnSpc>
              <a:defRPr sz="8719" b="0">
                <a:solidFill>
                  <a:schemeClr val="tx1">
                    <a:lumMod val="85000"/>
                    <a:lumOff val="15000"/>
                  </a:schemeClr>
                </a:solidFill>
              </a:defRPr>
            </a:lvl1pPr>
          </a:lstStyle>
          <a:p>
            <a:r>
              <a:rPr lang="en-US"/>
              <a:t>Click to edit Master title style</a:t>
            </a:r>
          </a:p>
        </p:txBody>
      </p:sp>
      <p:sp>
        <p:nvSpPr>
          <p:cNvPr id="3" name="Text Placeholder 2"/>
          <p:cNvSpPr>
            <a:spLocks noGrp="1"/>
          </p:cNvSpPr>
          <p:nvPr>
            <p:ph type="body" idx="1"/>
          </p:nvPr>
        </p:nvSpPr>
        <p:spPr>
          <a:xfrm>
            <a:off x="896969" y="4928335"/>
            <a:ext cx="8222218" cy="1264973"/>
          </a:xfrm>
        </p:spPr>
        <p:txBody>
          <a:bodyPr lIns="91440" rIns="91440" anchor="t" anchorCtr="0">
            <a:normAutofit/>
          </a:bodyPr>
          <a:lstStyle>
            <a:lvl1pPr marL="0" indent="0">
              <a:buNone/>
              <a:defRPr sz="2616" cap="all" spc="218" baseline="0">
                <a:solidFill>
                  <a:schemeClr val="tx2"/>
                </a:solidFill>
                <a:latin typeface="+mj-lt"/>
              </a:defRPr>
            </a:lvl1pPr>
            <a:lvl2pPr marL="498302" indent="0">
              <a:buNone/>
              <a:defRPr sz="1962">
                <a:solidFill>
                  <a:schemeClr val="tx1">
                    <a:tint val="75000"/>
                  </a:schemeClr>
                </a:solidFill>
              </a:defRPr>
            </a:lvl2pPr>
            <a:lvl3pPr marL="996605" indent="0">
              <a:buNone/>
              <a:defRPr sz="1744">
                <a:solidFill>
                  <a:schemeClr val="tx1">
                    <a:tint val="75000"/>
                  </a:schemeClr>
                </a:solidFill>
              </a:defRPr>
            </a:lvl3pPr>
            <a:lvl4pPr marL="1494907" indent="0">
              <a:buNone/>
              <a:defRPr sz="1526">
                <a:solidFill>
                  <a:schemeClr val="tx1">
                    <a:tint val="75000"/>
                  </a:schemeClr>
                </a:solidFill>
              </a:defRPr>
            </a:lvl4pPr>
            <a:lvl5pPr marL="1993209" indent="0">
              <a:buNone/>
              <a:defRPr sz="1526">
                <a:solidFill>
                  <a:schemeClr val="tx1">
                    <a:tint val="75000"/>
                  </a:schemeClr>
                </a:solidFill>
              </a:defRPr>
            </a:lvl5pPr>
            <a:lvl6pPr marL="2491511" indent="0">
              <a:buNone/>
              <a:defRPr sz="1526">
                <a:solidFill>
                  <a:schemeClr val="tx1">
                    <a:tint val="75000"/>
                  </a:schemeClr>
                </a:solidFill>
              </a:defRPr>
            </a:lvl6pPr>
            <a:lvl7pPr marL="2989814" indent="0">
              <a:buNone/>
              <a:defRPr sz="1526">
                <a:solidFill>
                  <a:schemeClr val="tx1">
                    <a:tint val="75000"/>
                  </a:schemeClr>
                </a:solidFill>
              </a:defRPr>
            </a:lvl7pPr>
            <a:lvl8pPr marL="3488116" indent="0">
              <a:buNone/>
              <a:defRPr sz="1526">
                <a:solidFill>
                  <a:schemeClr val="tx1">
                    <a:tint val="75000"/>
                  </a:schemeClr>
                </a:solidFill>
              </a:defRPr>
            </a:lvl8pPr>
            <a:lvl9pPr marL="3986418" indent="0">
              <a:buNone/>
              <a:defRPr sz="1526">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smtClean="0"/>
              <a:t>5/14/2025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a:p>
        </p:txBody>
      </p:sp>
      <p:cxnSp>
        <p:nvCxnSpPr>
          <p:cNvPr id="9" name="Straight Connector 8"/>
          <p:cNvCxnSpPr/>
          <p:nvPr/>
        </p:nvCxnSpPr>
        <p:spPr>
          <a:xfrm>
            <a:off x="987198" y="4806897"/>
            <a:ext cx="8072723"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359332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896969" y="317189"/>
            <a:ext cx="8222218" cy="1605572"/>
          </a:xfrm>
        </p:spPr>
        <p:txBody>
          <a:bodyPr/>
          <a:lstStyle/>
          <a:p>
            <a:r>
              <a:rPr lang="en-US"/>
              <a:t>Click to edit Master title style</a:t>
            </a:r>
          </a:p>
        </p:txBody>
      </p:sp>
      <p:sp>
        <p:nvSpPr>
          <p:cNvPr id="3" name="Content Placeholder 2"/>
          <p:cNvSpPr>
            <a:spLocks noGrp="1"/>
          </p:cNvSpPr>
          <p:nvPr>
            <p:ph sz="half" idx="1"/>
          </p:nvPr>
        </p:nvSpPr>
        <p:spPr>
          <a:xfrm>
            <a:off x="896969" y="2042699"/>
            <a:ext cx="4036362" cy="44527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82826" y="2042699"/>
            <a:ext cx="4036362" cy="445270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764DE79-268F-4C1A-8933-263129D2AF90}" type="datetimeFigureOut">
              <a:rPr lang="en-US" smtClean="0"/>
              <a:t>5/14/2025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36386980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896969" y="317189"/>
            <a:ext cx="8222218" cy="1605572"/>
          </a:xfrm>
        </p:spPr>
        <p:txBody>
          <a:bodyPr/>
          <a:lstStyle/>
          <a:p>
            <a:r>
              <a:rPr lang="en-US"/>
              <a:t>Click to edit Master title style</a:t>
            </a:r>
          </a:p>
        </p:txBody>
      </p:sp>
      <p:sp>
        <p:nvSpPr>
          <p:cNvPr id="3" name="Text Placeholder 2"/>
          <p:cNvSpPr>
            <a:spLocks noGrp="1"/>
          </p:cNvSpPr>
          <p:nvPr>
            <p:ph type="body" idx="1"/>
          </p:nvPr>
        </p:nvSpPr>
        <p:spPr>
          <a:xfrm>
            <a:off x="896969" y="2043050"/>
            <a:ext cx="4036362" cy="814853"/>
          </a:xfrm>
        </p:spPr>
        <p:txBody>
          <a:bodyPr lIns="91440" rIns="91440" anchor="ctr">
            <a:normAutofit/>
          </a:bodyPr>
          <a:lstStyle>
            <a:lvl1pPr marL="0" indent="0">
              <a:buNone/>
              <a:defRPr sz="2180" b="0" cap="all" baseline="0">
                <a:solidFill>
                  <a:schemeClr val="tx2"/>
                </a:solidFill>
              </a:defRPr>
            </a:lvl1pPr>
            <a:lvl2pPr marL="498302" indent="0">
              <a:buNone/>
              <a:defRPr sz="2180" b="1"/>
            </a:lvl2pPr>
            <a:lvl3pPr marL="996605" indent="0">
              <a:buNone/>
              <a:defRPr sz="1962" b="1"/>
            </a:lvl3pPr>
            <a:lvl4pPr marL="1494907" indent="0">
              <a:buNone/>
              <a:defRPr sz="1744" b="1"/>
            </a:lvl4pPr>
            <a:lvl5pPr marL="1993209" indent="0">
              <a:buNone/>
              <a:defRPr sz="1744" b="1"/>
            </a:lvl5pPr>
            <a:lvl6pPr marL="2491511" indent="0">
              <a:buNone/>
              <a:defRPr sz="1744" b="1"/>
            </a:lvl6pPr>
            <a:lvl7pPr marL="2989814" indent="0">
              <a:buNone/>
              <a:defRPr sz="1744" b="1"/>
            </a:lvl7pPr>
            <a:lvl8pPr marL="3488116" indent="0">
              <a:buNone/>
              <a:defRPr sz="1744" b="1"/>
            </a:lvl8pPr>
            <a:lvl9pPr marL="3986418" indent="0">
              <a:buNone/>
              <a:defRPr sz="1744" b="1"/>
            </a:lvl9pPr>
          </a:lstStyle>
          <a:p>
            <a:pPr lvl="0"/>
            <a:r>
              <a:rPr lang="en-US"/>
              <a:t>Click to edit Master text styles</a:t>
            </a:r>
          </a:p>
        </p:txBody>
      </p:sp>
      <p:sp>
        <p:nvSpPr>
          <p:cNvPr id="4" name="Content Placeholder 3"/>
          <p:cNvSpPr>
            <a:spLocks noGrp="1"/>
          </p:cNvSpPr>
          <p:nvPr>
            <p:ph sz="half" idx="2"/>
          </p:nvPr>
        </p:nvSpPr>
        <p:spPr>
          <a:xfrm>
            <a:off x="896969" y="2857904"/>
            <a:ext cx="4036362" cy="36375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082826" y="2043050"/>
            <a:ext cx="4036362" cy="814853"/>
          </a:xfrm>
        </p:spPr>
        <p:txBody>
          <a:bodyPr lIns="91440" rIns="91440" anchor="ctr">
            <a:normAutofit/>
          </a:bodyPr>
          <a:lstStyle>
            <a:lvl1pPr marL="0" indent="0">
              <a:buNone/>
              <a:defRPr sz="2180" b="0" cap="all" baseline="0">
                <a:solidFill>
                  <a:schemeClr val="tx2"/>
                </a:solidFill>
              </a:defRPr>
            </a:lvl1pPr>
            <a:lvl2pPr marL="498302" indent="0">
              <a:buNone/>
              <a:defRPr sz="2180" b="1"/>
            </a:lvl2pPr>
            <a:lvl3pPr marL="996605" indent="0">
              <a:buNone/>
              <a:defRPr sz="1962" b="1"/>
            </a:lvl3pPr>
            <a:lvl4pPr marL="1494907" indent="0">
              <a:buNone/>
              <a:defRPr sz="1744" b="1"/>
            </a:lvl4pPr>
            <a:lvl5pPr marL="1993209" indent="0">
              <a:buNone/>
              <a:defRPr sz="1744" b="1"/>
            </a:lvl5pPr>
            <a:lvl6pPr marL="2491511" indent="0">
              <a:buNone/>
              <a:defRPr sz="1744" b="1"/>
            </a:lvl6pPr>
            <a:lvl7pPr marL="2989814" indent="0">
              <a:buNone/>
              <a:defRPr sz="1744" b="1"/>
            </a:lvl7pPr>
            <a:lvl8pPr marL="3488116" indent="0">
              <a:buNone/>
              <a:defRPr sz="1744" b="1"/>
            </a:lvl8pPr>
            <a:lvl9pPr marL="3986418" indent="0">
              <a:buNone/>
              <a:defRPr sz="1744" b="1"/>
            </a:lvl9pPr>
          </a:lstStyle>
          <a:p>
            <a:pPr lvl="0"/>
            <a:r>
              <a:rPr lang="en-US"/>
              <a:t>Click to edit Master text styles</a:t>
            </a:r>
          </a:p>
        </p:txBody>
      </p:sp>
      <p:sp>
        <p:nvSpPr>
          <p:cNvPr id="6" name="Content Placeholder 5"/>
          <p:cNvSpPr>
            <a:spLocks noGrp="1"/>
          </p:cNvSpPr>
          <p:nvPr>
            <p:ph sz="quarter" idx="4"/>
          </p:nvPr>
        </p:nvSpPr>
        <p:spPr>
          <a:xfrm>
            <a:off x="5082826" y="2857903"/>
            <a:ext cx="4036362" cy="36375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764DE79-268F-4C1A-8933-263129D2AF90}" type="datetimeFigureOut">
              <a:rPr lang="en-US" smtClean="0"/>
              <a:t>5/14/2025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11402594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764DE79-268F-4C1A-8933-263129D2AF90}" type="datetimeFigureOut">
              <a:rPr lang="en-US" smtClean="0"/>
              <a:t>5/14/2025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40320135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2597" y="7083849"/>
            <a:ext cx="9963730" cy="50598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4" y="7010270"/>
            <a:ext cx="9963730" cy="7083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C764DE79-268F-4C1A-8933-263129D2AF90}" type="datetimeFigureOut">
              <a:rPr lang="en-US" smtClean="0"/>
              <a:t>5/14/2025</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1296383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5" y="0"/>
            <a:ext cx="3311310" cy="75898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302547" y="0"/>
            <a:ext cx="52323" cy="758983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73737" y="657785"/>
            <a:ext cx="2616160" cy="2529946"/>
          </a:xfrm>
        </p:spPr>
        <p:txBody>
          <a:bodyPr anchor="b">
            <a:normAutofit/>
          </a:bodyPr>
          <a:lstStyle>
            <a:lvl1pPr>
              <a:defRPr sz="3924" b="0">
                <a:solidFill>
                  <a:srgbClr val="FFFFFF"/>
                </a:solidFill>
              </a:defRPr>
            </a:lvl1pPr>
          </a:lstStyle>
          <a:p>
            <a:r>
              <a:rPr lang="en-US"/>
              <a:t>Click to edit Master title style</a:t>
            </a:r>
          </a:p>
        </p:txBody>
      </p:sp>
      <p:sp>
        <p:nvSpPr>
          <p:cNvPr id="3" name="Content Placeholder 2"/>
          <p:cNvSpPr>
            <a:spLocks noGrp="1"/>
          </p:cNvSpPr>
          <p:nvPr>
            <p:ph idx="1"/>
          </p:nvPr>
        </p:nvSpPr>
        <p:spPr>
          <a:xfrm>
            <a:off x="3924241" y="809583"/>
            <a:ext cx="5307068" cy="58188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73737" y="3238331"/>
            <a:ext cx="2616160" cy="3739721"/>
          </a:xfrm>
        </p:spPr>
        <p:txBody>
          <a:bodyPr lIns="91440" rIns="91440">
            <a:normAutofit/>
          </a:bodyPr>
          <a:lstStyle>
            <a:lvl1pPr marL="0" indent="0">
              <a:buNone/>
              <a:defRPr sz="1635">
                <a:solidFill>
                  <a:srgbClr val="FFFFFF"/>
                </a:solidFill>
              </a:defRPr>
            </a:lvl1pPr>
            <a:lvl2pPr marL="498302" indent="0">
              <a:buNone/>
              <a:defRPr sz="1308"/>
            </a:lvl2pPr>
            <a:lvl3pPr marL="996605" indent="0">
              <a:buNone/>
              <a:defRPr sz="1090"/>
            </a:lvl3pPr>
            <a:lvl4pPr marL="1494907" indent="0">
              <a:buNone/>
              <a:defRPr sz="981"/>
            </a:lvl4pPr>
            <a:lvl5pPr marL="1993209" indent="0">
              <a:buNone/>
              <a:defRPr sz="981"/>
            </a:lvl5pPr>
            <a:lvl6pPr marL="2491511" indent="0">
              <a:buNone/>
              <a:defRPr sz="981"/>
            </a:lvl6pPr>
            <a:lvl7pPr marL="2989814" indent="0">
              <a:buNone/>
              <a:defRPr sz="981"/>
            </a:lvl7pPr>
            <a:lvl8pPr marL="3488116" indent="0">
              <a:buNone/>
              <a:defRPr sz="981"/>
            </a:lvl8pPr>
            <a:lvl9pPr marL="3986418" indent="0">
              <a:buNone/>
              <a:defRPr sz="981"/>
            </a:lvl9pPr>
          </a:lstStyle>
          <a:p>
            <a:pPr lvl="0"/>
            <a:r>
              <a:rPr lang="en-US"/>
              <a:t>Click to edit Master text styles</a:t>
            </a:r>
          </a:p>
        </p:txBody>
      </p:sp>
      <p:sp>
        <p:nvSpPr>
          <p:cNvPr id="5" name="Date Placeholder 4"/>
          <p:cNvSpPr>
            <a:spLocks noGrp="1"/>
          </p:cNvSpPr>
          <p:nvPr>
            <p:ph type="dt" sz="half" idx="10"/>
          </p:nvPr>
        </p:nvSpPr>
        <p:spPr>
          <a:xfrm>
            <a:off x="380532" y="7149130"/>
            <a:ext cx="2140496" cy="404089"/>
          </a:xfrm>
        </p:spPr>
        <p:txBody>
          <a:bodyPr/>
          <a:lstStyle>
            <a:lvl1pPr algn="l">
              <a:defRPr/>
            </a:lvl1pPr>
          </a:lstStyle>
          <a:p>
            <a:fld id="{C764DE79-268F-4C1A-8933-263129D2AF90}" type="datetimeFigureOut">
              <a:rPr lang="en-US" smtClean="0"/>
              <a:t>5/14/2025</a:t>
            </a:fld>
            <a:endParaRPr lang="en-US"/>
          </a:p>
        </p:txBody>
      </p:sp>
      <p:sp>
        <p:nvSpPr>
          <p:cNvPr id="6" name="Footer Placeholder 5"/>
          <p:cNvSpPr>
            <a:spLocks noGrp="1"/>
          </p:cNvSpPr>
          <p:nvPr>
            <p:ph type="ftr" sz="quarter" idx="11"/>
          </p:nvPr>
        </p:nvSpPr>
        <p:spPr>
          <a:xfrm>
            <a:off x="3924241" y="7149130"/>
            <a:ext cx="3799661" cy="404089"/>
          </a:xfr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48F63A3B-78C7-47BE-AE5E-E10140E04643}" type="slidenum">
              <a:rPr lang="en-US" smtClean="0"/>
              <a:t>‹#›</a:t>
            </a:fld>
            <a:endParaRPr lang="en-US"/>
          </a:p>
        </p:txBody>
      </p:sp>
    </p:spTree>
    <p:extLst>
      <p:ext uri="{BB962C8B-B14F-4D97-AF65-F5344CB8AC3E}">
        <p14:creationId xmlns:p14="http://schemas.microsoft.com/office/powerpoint/2010/main" val="12460935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5481550"/>
            <a:ext cx="9963730" cy="21082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4" y="5439579"/>
            <a:ext cx="9963730" cy="7083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96969" y="5616480"/>
            <a:ext cx="8272050" cy="910781"/>
          </a:xfrm>
        </p:spPr>
        <p:txBody>
          <a:bodyPr tIns="0" bIns="0" anchor="b">
            <a:noAutofit/>
          </a:bodyPr>
          <a:lstStyle>
            <a:lvl1pPr>
              <a:defRPr sz="3924" b="0">
                <a:solidFill>
                  <a:srgbClr val="FFFFFF"/>
                </a:solidFill>
              </a:defRPr>
            </a:lvl1pPr>
          </a:lstStyle>
          <a:p>
            <a:r>
              <a:rPr lang="en-US"/>
              <a:t>Click to edit Master title style</a:t>
            </a:r>
          </a:p>
        </p:txBody>
      </p:sp>
      <p:sp>
        <p:nvSpPr>
          <p:cNvPr id="3" name="Picture Placeholder 2"/>
          <p:cNvSpPr>
            <a:spLocks noGrp="1" noChangeAspect="1"/>
          </p:cNvSpPr>
          <p:nvPr>
            <p:ph type="pic" idx="1"/>
          </p:nvPr>
        </p:nvSpPr>
        <p:spPr>
          <a:xfrm>
            <a:off x="14" y="0"/>
            <a:ext cx="9966313" cy="5439579"/>
          </a:xfrm>
          <a:solidFill>
            <a:schemeClr val="bg2">
              <a:lumMod val="90000"/>
            </a:schemeClr>
          </a:solidFill>
        </p:spPr>
        <p:txBody>
          <a:bodyPr lIns="457200" tIns="457200" anchor="t"/>
          <a:lstStyle>
            <a:lvl1pPr marL="0" indent="0">
              <a:buNone/>
              <a:defRPr sz="3488"/>
            </a:lvl1pPr>
            <a:lvl2pPr marL="498302" indent="0">
              <a:buNone/>
              <a:defRPr sz="3052"/>
            </a:lvl2pPr>
            <a:lvl3pPr marL="996605" indent="0">
              <a:buNone/>
              <a:defRPr sz="2616"/>
            </a:lvl3pPr>
            <a:lvl4pPr marL="1494907" indent="0">
              <a:buNone/>
              <a:defRPr sz="2180"/>
            </a:lvl4pPr>
            <a:lvl5pPr marL="1993209" indent="0">
              <a:buNone/>
              <a:defRPr sz="2180"/>
            </a:lvl5pPr>
            <a:lvl6pPr marL="2491511" indent="0">
              <a:buNone/>
              <a:defRPr sz="2180"/>
            </a:lvl6pPr>
            <a:lvl7pPr marL="2989814" indent="0">
              <a:buNone/>
              <a:defRPr sz="2180"/>
            </a:lvl7pPr>
            <a:lvl8pPr marL="3488116" indent="0">
              <a:buNone/>
              <a:defRPr sz="2180"/>
            </a:lvl8pPr>
            <a:lvl9pPr marL="3986418" indent="0">
              <a:buNone/>
              <a:defRPr sz="2180"/>
            </a:lvl9pPr>
          </a:lstStyle>
          <a:p>
            <a:r>
              <a:rPr lang="en-US"/>
              <a:t>Click icon to add picture</a:t>
            </a:r>
          </a:p>
        </p:txBody>
      </p:sp>
      <p:sp>
        <p:nvSpPr>
          <p:cNvPr id="4" name="Text Placeholder 3"/>
          <p:cNvSpPr>
            <a:spLocks noGrp="1"/>
          </p:cNvSpPr>
          <p:nvPr>
            <p:ph type="body" sz="half" idx="2"/>
          </p:nvPr>
        </p:nvSpPr>
        <p:spPr>
          <a:xfrm>
            <a:off x="896969" y="6537380"/>
            <a:ext cx="8272050" cy="657786"/>
          </a:xfrm>
        </p:spPr>
        <p:txBody>
          <a:bodyPr lIns="91440" tIns="0" rIns="91440" bIns="0">
            <a:normAutofit/>
          </a:bodyPr>
          <a:lstStyle>
            <a:lvl1pPr marL="0" indent="0">
              <a:spcBef>
                <a:spcPts val="0"/>
              </a:spcBef>
              <a:spcAft>
                <a:spcPts val="654"/>
              </a:spcAft>
              <a:buNone/>
              <a:defRPr sz="1635">
                <a:solidFill>
                  <a:srgbClr val="FFFFFF"/>
                </a:solidFill>
              </a:defRPr>
            </a:lvl1pPr>
            <a:lvl2pPr marL="498302" indent="0">
              <a:buNone/>
              <a:defRPr sz="1308"/>
            </a:lvl2pPr>
            <a:lvl3pPr marL="996605" indent="0">
              <a:buNone/>
              <a:defRPr sz="1090"/>
            </a:lvl3pPr>
            <a:lvl4pPr marL="1494907" indent="0">
              <a:buNone/>
              <a:defRPr sz="981"/>
            </a:lvl4pPr>
            <a:lvl5pPr marL="1993209" indent="0">
              <a:buNone/>
              <a:defRPr sz="981"/>
            </a:lvl5pPr>
            <a:lvl6pPr marL="2491511" indent="0">
              <a:buNone/>
              <a:defRPr sz="981"/>
            </a:lvl6pPr>
            <a:lvl7pPr marL="2989814" indent="0">
              <a:buNone/>
              <a:defRPr sz="981"/>
            </a:lvl7pPr>
            <a:lvl8pPr marL="3488116" indent="0">
              <a:buNone/>
              <a:defRPr sz="981"/>
            </a:lvl8pPr>
            <a:lvl9pPr marL="3986418" indent="0">
              <a:buNone/>
              <a:defRPr sz="981"/>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smtClean="0"/>
              <a:t>5/14/2025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19063075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7083849"/>
            <a:ext cx="9966326" cy="50598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 y="7010270"/>
            <a:ext cx="9966326" cy="7357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96969" y="317189"/>
            <a:ext cx="8222218" cy="1605572"/>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p:cNvSpPr>
            <a:spLocks noGrp="1"/>
          </p:cNvSpPr>
          <p:nvPr>
            <p:ph type="body" idx="1"/>
          </p:nvPr>
        </p:nvSpPr>
        <p:spPr>
          <a:xfrm>
            <a:off x="896969" y="2042698"/>
            <a:ext cx="8222219" cy="4452705"/>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96971" y="7149130"/>
            <a:ext cx="2020953" cy="404089"/>
          </a:xfrm>
          <a:prstGeom prst="rect">
            <a:avLst/>
          </a:prstGeom>
        </p:spPr>
        <p:txBody>
          <a:bodyPr vert="horz" lIns="91440" tIns="45720" rIns="91440" bIns="45720" rtlCol="0" anchor="ctr"/>
          <a:lstStyle>
            <a:lvl1pPr algn="l">
              <a:defRPr sz="981">
                <a:solidFill>
                  <a:srgbClr val="FFFFFF"/>
                </a:solidFill>
              </a:defRPr>
            </a:lvl1pPr>
          </a:lstStyle>
          <a:p>
            <a:fld id="{C764DE79-268F-4C1A-8933-263129D2AF90}" type="datetimeFigureOut">
              <a:rPr lang="en-US" smtClean="0"/>
              <a:t>5/14/2025</a:t>
            </a:fld>
            <a:endParaRPr lang="en-US"/>
          </a:p>
        </p:txBody>
      </p:sp>
      <p:sp>
        <p:nvSpPr>
          <p:cNvPr id="5" name="Footer Placeholder 4"/>
          <p:cNvSpPr>
            <a:spLocks noGrp="1"/>
          </p:cNvSpPr>
          <p:nvPr>
            <p:ph type="ftr" sz="quarter" idx="3"/>
          </p:nvPr>
        </p:nvSpPr>
        <p:spPr>
          <a:xfrm>
            <a:off x="3013265" y="7149130"/>
            <a:ext cx="3942391" cy="404089"/>
          </a:xfrm>
          <a:prstGeom prst="rect">
            <a:avLst/>
          </a:prstGeom>
        </p:spPr>
        <p:txBody>
          <a:bodyPr vert="horz" lIns="91440" tIns="45720" rIns="91440" bIns="45720" rtlCol="0" anchor="ctr"/>
          <a:lstStyle>
            <a:lvl1pPr algn="ctr">
              <a:defRPr sz="981" cap="all" baseline="0">
                <a:solidFill>
                  <a:srgbClr val="FFFFFF"/>
                </a:solidFill>
              </a:defRPr>
            </a:lvl1pPr>
          </a:lstStyle>
          <a:p>
            <a:endParaRPr lang="en-US"/>
          </a:p>
        </p:txBody>
      </p:sp>
      <p:sp>
        <p:nvSpPr>
          <p:cNvPr id="6" name="Slide Number Placeholder 5"/>
          <p:cNvSpPr>
            <a:spLocks noGrp="1"/>
          </p:cNvSpPr>
          <p:nvPr>
            <p:ph type="sldNum" sz="quarter" idx="4"/>
          </p:nvPr>
        </p:nvSpPr>
        <p:spPr>
          <a:xfrm>
            <a:off x="8093110" y="7149130"/>
            <a:ext cx="1072512" cy="404089"/>
          </a:xfrm>
          <a:prstGeom prst="rect">
            <a:avLst/>
          </a:prstGeom>
        </p:spPr>
        <p:txBody>
          <a:bodyPr vert="horz" lIns="91440" tIns="45720" rIns="91440" bIns="45720" rtlCol="0" anchor="ctr"/>
          <a:lstStyle>
            <a:lvl1pPr algn="r">
              <a:defRPr sz="1144">
                <a:solidFill>
                  <a:srgbClr val="FFFFFF"/>
                </a:solidFill>
              </a:defRPr>
            </a:lvl1pPr>
          </a:lstStyle>
          <a:p>
            <a:fld id="{48F63A3B-78C7-47BE-AE5E-E10140E04643}" type="slidenum">
              <a:rPr lang="en-US" smtClean="0"/>
              <a:t>‹#›</a:t>
            </a:fld>
            <a:endParaRPr lang="en-US"/>
          </a:p>
        </p:txBody>
      </p:sp>
      <p:cxnSp>
        <p:nvCxnSpPr>
          <p:cNvPr id="10" name="Straight Connector 9"/>
          <p:cNvCxnSpPr/>
          <p:nvPr/>
        </p:nvCxnSpPr>
        <p:spPr>
          <a:xfrm>
            <a:off x="975650" y="1923296"/>
            <a:ext cx="8147471"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5305196"/>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Lst>
  <p:txStyles>
    <p:titleStyle>
      <a:lvl1pPr algn="l" defTabSz="996605" rtl="0" eaLnBrk="1" latinLnBrk="0" hangingPunct="1">
        <a:lnSpc>
          <a:spcPct val="85000"/>
        </a:lnSpc>
        <a:spcBef>
          <a:spcPct val="0"/>
        </a:spcBef>
        <a:buNone/>
        <a:defRPr sz="5232" kern="1200" spc="-54" baseline="0">
          <a:solidFill>
            <a:schemeClr val="tx1">
              <a:lumMod val="75000"/>
              <a:lumOff val="25000"/>
            </a:schemeClr>
          </a:solidFill>
          <a:latin typeface="+mj-lt"/>
          <a:ea typeface="+mj-ea"/>
          <a:cs typeface="+mj-cs"/>
        </a:defRPr>
      </a:lvl1pPr>
    </p:titleStyle>
    <p:bodyStyle>
      <a:lvl1pPr marL="99660" indent="-99660" algn="l" defTabSz="996605" rtl="0" eaLnBrk="1" latinLnBrk="0" hangingPunct="1">
        <a:lnSpc>
          <a:spcPct val="90000"/>
        </a:lnSpc>
        <a:spcBef>
          <a:spcPts val="1308"/>
        </a:spcBef>
        <a:spcAft>
          <a:spcPts val="218"/>
        </a:spcAft>
        <a:buClr>
          <a:schemeClr val="accent1"/>
        </a:buClr>
        <a:buSzPct val="100000"/>
        <a:buFont typeface="Calibri" panose="020F0502020204030204" pitchFamily="34" charset="0"/>
        <a:buChar char=" "/>
        <a:defRPr sz="2180" kern="1200">
          <a:solidFill>
            <a:schemeClr val="tx1">
              <a:lumMod val="75000"/>
              <a:lumOff val="25000"/>
            </a:schemeClr>
          </a:solidFill>
          <a:latin typeface="+mn-lt"/>
          <a:ea typeface="+mn-ea"/>
          <a:cs typeface="+mn-cs"/>
        </a:defRPr>
      </a:lvl1pPr>
      <a:lvl2pPr marL="418574" indent="-199321" algn="l" defTabSz="996605" rtl="0" eaLnBrk="1" latinLnBrk="0" hangingPunct="1">
        <a:lnSpc>
          <a:spcPct val="90000"/>
        </a:lnSpc>
        <a:spcBef>
          <a:spcPts val="218"/>
        </a:spcBef>
        <a:spcAft>
          <a:spcPts val="436"/>
        </a:spcAft>
        <a:buClr>
          <a:schemeClr val="accent1"/>
        </a:buClr>
        <a:buFont typeface="Calibri" pitchFamily="34" charset="0"/>
        <a:buChar char="◦"/>
        <a:defRPr sz="1962" kern="1200">
          <a:solidFill>
            <a:schemeClr val="tx1">
              <a:lumMod val="75000"/>
              <a:lumOff val="25000"/>
            </a:schemeClr>
          </a:solidFill>
          <a:latin typeface="+mn-lt"/>
          <a:ea typeface="+mn-ea"/>
          <a:cs typeface="+mn-cs"/>
        </a:defRPr>
      </a:lvl2pPr>
      <a:lvl3pPr marL="617895" indent="-199321" algn="l" defTabSz="996605" rtl="0" eaLnBrk="1" latinLnBrk="0" hangingPunct="1">
        <a:lnSpc>
          <a:spcPct val="90000"/>
        </a:lnSpc>
        <a:spcBef>
          <a:spcPts val="218"/>
        </a:spcBef>
        <a:spcAft>
          <a:spcPts val="436"/>
        </a:spcAft>
        <a:buClr>
          <a:schemeClr val="accent1"/>
        </a:buClr>
        <a:buFont typeface="Calibri" pitchFamily="34" charset="0"/>
        <a:buChar char="◦"/>
        <a:defRPr sz="1526" kern="1200">
          <a:solidFill>
            <a:schemeClr val="tx1">
              <a:lumMod val="75000"/>
              <a:lumOff val="25000"/>
            </a:schemeClr>
          </a:solidFill>
          <a:latin typeface="+mn-lt"/>
          <a:ea typeface="+mn-ea"/>
          <a:cs typeface="+mn-cs"/>
        </a:defRPr>
      </a:lvl3pPr>
      <a:lvl4pPr marL="817216" indent="-199321" algn="l" defTabSz="996605" rtl="0" eaLnBrk="1" latinLnBrk="0" hangingPunct="1">
        <a:lnSpc>
          <a:spcPct val="90000"/>
        </a:lnSpc>
        <a:spcBef>
          <a:spcPts val="218"/>
        </a:spcBef>
        <a:spcAft>
          <a:spcPts val="436"/>
        </a:spcAft>
        <a:buClr>
          <a:schemeClr val="accent1"/>
        </a:buClr>
        <a:buFont typeface="Calibri" pitchFamily="34" charset="0"/>
        <a:buChar char="◦"/>
        <a:defRPr sz="1526" kern="1200">
          <a:solidFill>
            <a:schemeClr val="tx1">
              <a:lumMod val="75000"/>
              <a:lumOff val="25000"/>
            </a:schemeClr>
          </a:solidFill>
          <a:latin typeface="+mn-lt"/>
          <a:ea typeface="+mn-ea"/>
          <a:cs typeface="+mn-cs"/>
        </a:defRPr>
      </a:lvl4pPr>
      <a:lvl5pPr marL="1016537" indent="-199321" algn="l" defTabSz="996605" rtl="0" eaLnBrk="1" latinLnBrk="0" hangingPunct="1">
        <a:lnSpc>
          <a:spcPct val="90000"/>
        </a:lnSpc>
        <a:spcBef>
          <a:spcPts val="218"/>
        </a:spcBef>
        <a:spcAft>
          <a:spcPts val="436"/>
        </a:spcAft>
        <a:buClr>
          <a:schemeClr val="accent1"/>
        </a:buClr>
        <a:buFont typeface="Calibri" pitchFamily="34" charset="0"/>
        <a:buChar char="◦"/>
        <a:defRPr sz="1526" kern="1200">
          <a:solidFill>
            <a:schemeClr val="tx1">
              <a:lumMod val="75000"/>
              <a:lumOff val="25000"/>
            </a:schemeClr>
          </a:solidFill>
          <a:latin typeface="+mn-lt"/>
          <a:ea typeface="+mn-ea"/>
          <a:cs typeface="+mn-cs"/>
        </a:defRPr>
      </a:lvl5pPr>
      <a:lvl6pPr marL="1198890" indent="-249151" algn="l" defTabSz="996605" rtl="0" eaLnBrk="1" latinLnBrk="0" hangingPunct="1">
        <a:lnSpc>
          <a:spcPct val="90000"/>
        </a:lnSpc>
        <a:spcBef>
          <a:spcPts val="218"/>
        </a:spcBef>
        <a:spcAft>
          <a:spcPts val="436"/>
        </a:spcAft>
        <a:buClr>
          <a:schemeClr val="accent1"/>
        </a:buClr>
        <a:buFont typeface="Calibri" pitchFamily="34" charset="0"/>
        <a:buChar char="◦"/>
        <a:defRPr sz="1526" kern="1200">
          <a:solidFill>
            <a:schemeClr val="tx1">
              <a:lumMod val="75000"/>
              <a:lumOff val="25000"/>
            </a:schemeClr>
          </a:solidFill>
          <a:latin typeface="+mn-lt"/>
          <a:ea typeface="+mn-ea"/>
          <a:cs typeface="+mn-cs"/>
        </a:defRPr>
      </a:lvl6pPr>
      <a:lvl7pPr marL="1416870" indent="-249151" algn="l" defTabSz="996605" rtl="0" eaLnBrk="1" latinLnBrk="0" hangingPunct="1">
        <a:lnSpc>
          <a:spcPct val="90000"/>
        </a:lnSpc>
        <a:spcBef>
          <a:spcPts val="218"/>
        </a:spcBef>
        <a:spcAft>
          <a:spcPts val="436"/>
        </a:spcAft>
        <a:buClr>
          <a:schemeClr val="accent1"/>
        </a:buClr>
        <a:buFont typeface="Calibri" pitchFamily="34" charset="0"/>
        <a:buChar char="◦"/>
        <a:defRPr sz="1526" kern="1200">
          <a:solidFill>
            <a:schemeClr val="tx1">
              <a:lumMod val="75000"/>
              <a:lumOff val="25000"/>
            </a:schemeClr>
          </a:solidFill>
          <a:latin typeface="+mn-lt"/>
          <a:ea typeface="+mn-ea"/>
          <a:cs typeface="+mn-cs"/>
        </a:defRPr>
      </a:lvl7pPr>
      <a:lvl8pPr marL="1634850" indent="-249151" algn="l" defTabSz="996605" rtl="0" eaLnBrk="1" latinLnBrk="0" hangingPunct="1">
        <a:lnSpc>
          <a:spcPct val="90000"/>
        </a:lnSpc>
        <a:spcBef>
          <a:spcPts val="218"/>
        </a:spcBef>
        <a:spcAft>
          <a:spcPts val="436"/>
        </a:spcAft>
        <a:buClr>
          <a:schemeClr val="accent1"/>
        </a:buClr>
        <a:buFont typeface="Calibri" pitchFamily="34" charset="0"/>
        <a:buChar char="◦"/>
        <a:defRPr sz="1526" kern="1200">
          <a:solidFill>
            <a:schemeClr val="tx1">
              <a:lumMod val="75000"/>
              <a:lumOff val="25000"/>
            </a:schemeClr>
          </a:solidFill>
          <a:latin typeface="+mn-lt"/>
          <a:ea typeface="+mn-ea"/>
          <a:cs typeface="+mn-cs"/>
        </a:defRPr>
      </a:lvl8pPr>
      <a:lvl9pPr marL="1852830" indent="-249151" algn="l" defTabSz="996605" rtl="0" eaLnBrk="1" latinLnBrk="0" hangingPunct="1">
        <a:lnSpc>
          <a:spcPct val="90000"/>
        </a:lnSpc>
        <a:spcBef>
          <a:spcPts val="218"/>
        </a:spcBef>
        <a:spcAft>
          <a:spcPts val="436"/>
        </a:spcAft>
        <a:buClr>
          <a:schemeClr val="accent1"/>
        </a:buClr>
        <a:buFont typeface="Calibri" pitchFamily="34" charset="0"/>
        <a:buChar char="◦"/>
        <a:defRPr sz="1526" kern="1200">
          <a:solidFill>
            <a:schemeClr val="tx1">
              <a:lumMod val="75000"/>
              <a:lumOff val="25000"/>
            </a:schemeClr>
          </a:solidFill>
          <a:latin typeface="+mn-lt"/>
          <a:ea typeface="+mn-ea"/>
          <a:cs typeface="+mn-cs"/>
        </a:defRPr>
      </a:lvl9pPr>
    </p:bodyStyle>
    <p:otherStyle>
      <a:defPPr>
        <a:defRPr lang="en-US"/>
      </a:defPPr>
      <a:lvl1pPr marL="0" algn="l" defTabSz="996605" rtl="0" eaLnBrk="1" latinLnBrk="0" hangingPunct="1">
        <a:defRPr sz="1962" kern="1200">
          <a:solidFill>
            <a:schemeClr val="tx1"/>
          </a:solidFill>
          <a:latin typeface="+mn-lt"/>
          <a:ea typeface="+mn-ea"/>
          <a:cs typeface="+mn-cs"/>
        </a:defRPr>
      </a:lvl1pPr>
      <a:lvl2pPr marL="498302" algn="l" defTabSz="996605" rtl="0" eaLnBrk="1" latinLnBrk="0" hangingPunct="1">
        <a:defRPr sz="1962" kern="1200">
          <a:solidFill>
            <a:schemeClr val="tx1"/>
          </a:solidFill>
          <a:latin typeface="+mn-lt"/>
          <a:ea typeface="+mn-ea"/>
          <a:cs typeface="+mn-cs"/>
        </a:defRPr>
      </a:lvl2pPr>
      <a:lvl3pPr marL="996605" algn="l" defTabSz="996605" rtl="0" eaLnBrk="1" latinLnBrk="0" hangingPunct="1">
        <a:defRPr sz="1962" kern="1200">
          <a:solidFill>
            <a:schemeClr val="tx1"/>
          </a:solidFill>
          <a:latin typeface="+mn-lt"/>
          <a:ea typeface="+mn-ea"/>
          <a:cs typeface="+mn-cs"/>
        </a:defRPr>
      </a:lvl3pPr>
      <a:lvl4pPr marL="1494907" algn="l" defTabSz="996605" rtl="0" eaLnBrk="1" latinLnBrk="0" hangingPunct="1">
        <a:defRPr sz="1962" kern="1200">
          <a:solidFill>
            <a:schemeClr val="tx1"/>
          </a:solidFill>
          <a:latin typeface="+mn-lt"/>
          <a:ea typeface="+mn-ea"/>
          <a:cs typeface="+mn-cs"/>
        </a:defRPr>
      </a:lvl4pPr>
      <a:lvl5pPr marL="1993209" algn="l" defTabSz="996605" rtl="0" eaLnBrk="1" latinLnBrk="0" hangingPunct="1">
        <a:defRPr sz="1962" kern="1200">
          <a:solidFill>
            <a:schemeClr val="tx1"/>
          </a:solidFill>
          <a:latin typeface="+mn-lt"/>
          <a:ea typeface="+mn-ea"/>
          <a:cs typeface="+mn-cs"/>
        </a:defRPr>
      </a:lvl5pPr>
      <a:lvl6pPr marL="2491511" algn="l" defTabSz="996605" rtl="0" eaLnBrk="1" latinLnBrk="0" hangingPunct="1">
        <a:defRPr sz="1962" kern="1200">
          <a:solidFill>
            <a:schemeClr val="tx1"/>
          </a:solidFill>
          <a:latin typeface="+mn-lt"/>
          <a:ea typeface="+mn-ea"/>
          <a:cs typeface="+mn-cs"/>
        </a:defRPr>
      </a:lvl6pPr>
      <a:lvl7pPr marL="2989814" algn="l" defTabSz="996605" rtl="0" eaLnBrk="1" latinLnBrk="0" hangingPunct="1">
        <a:defRPr sz="1962" kern="1200">
          <a:solidFill>
            <a:schemeClr val="tx1"/>
          </a:solidFill>
          <a:latin typeface="+mn-lt"/>
          <a:ea typeface="+mn-ea"/>
          <a:cs typeface="+mn-cs"/>
        </a:defRPr>
      </a:lvl7pPr>
      <a:lvl8pPr marL="3488116" algn="l" defTabSz="996605" rtl="0" eaLnBrk="1" latinLnBrk="0" hangingPunct="1">
        <a:defRPr sz="1962" kern="1200">
          <a:solidFill>
            <a:schemeClr val="tx1"/>
          </a:solidFill>
          <a:latin typeface="+mn-lt"/>
          <a:ea typeface="+mn-ea"/>
          <a:cs typeface="+mn-cs"/>
        </a:defRPr>
      </a:lvl8pPr>
      <a:lvl9pPr marL="3986418" algn="l" defTabSz="996605" rtl="0" eaLnBrk="1" latinLnBrk="0" hangingPunct="1">
        <a:defRPr sz="1962"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hyperlink" Target="https://quivira.org/wp-content/uploads/sites/25/2023/07/Leaders-Guide-FINAL-web.pdf"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4.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18.png"/><Relationship Id="rId4" Type="http://schemas.openxmlformats.org/officeDocument/2006/relationships/image" Target="../media/image17.png"/></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7.png"/><Relationship Id="rId7"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image" Target="../media/image4.png"/><Relationship Id="rId5" Type="http://schemas.openxmlformats.org/officeDocument/2006/relationships/hyperlink" Target="https://scoutingevent.com/198-74184" TargetMode="External"/><Relationship Id="rId10" Type="http://schemas.openxmlformats.org/officeDocument/2006/relationships/image" Target="../media/image3.png"/><Relationship Id="rId4" Type="http://schemas.openxmlformats.org/officeDocument/2006/relationships/hyperlink" Target="https://scoutingevent.com/198-78472" TargetMode="External"/><Relationship Id="rId9"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Shape 92"/>
        <p:cNvGrpSpPr/>
        <p:nvPr/>
      </p:nvGrpSpPr>
      <p:grpSpPr>
        <a:xfrm>
          <a:off x="0" y="0"/>
          <a:ext cx="0" cy="0"/>
          <a:chOff x="0" y="0"/>
          <a:chExt cx="0" cy="0"/>
        </a:xfrm>
      </p:grpSpPr>
      <p:pic>
        <p:nvPicPr>
          <p:cNvPr id="2" name="Picture 1" descr="A hand holding a yellow pencil in a target&#10;&#10;AI-generated content may be incorrect.">
            <a:extLst>
              <a:ext uri="{FF2B5EF4-FFF2-40B4-BE49-F238E27FC236}">
                <a16:creationId xmlns:a16="http://schemas.microsoft.com/office/drawing/2014/main" id="{CA548DC6-3661-D1DC-C7E5-3942C2F0AACC}"/>
              </a:ext>
            </a:extLst>
          </p:cNvPr>
          <p:cNvPicPr>
            <a:picLocks noChangeAspect="1"/>
          </p:cNvPicPr>
          <p:nvPr/>
        </p:nvPicPr>
        <p:blipFill>
          <a:blip r:embed="rId3">
            <a:alphaModFix amt="50000"/>
          </a:blip>
          <a:srcRect l="6962" r="19176" b="1"/>
          <a:stretch/>
        </p:blipFill>
        <p:spPr>
          <a:xfrm>
            <a:off x="24424" y="-17541"/>
            <a:ext cx="9966305" cy="7589836"/>
          </a:xfrm>
          <a:prstGeom prst="rect">
            <a:avLst/>
          </a:prstGeom>
        </p:spPr>
      </p:pic>
      <p:sp>
        <p:nvSpPr>
          <p:cNvPr id="93" name="Google Shape;93;p1"/>
          <p:cNvSpPr txBox="1">
            <a:spLocks noGrp="1"/>
          </p:cNvSpPr>
          <p:nvPr>
            <p:ph type="ctrTitle"/>
          </p:nvPr>
        </p:nvSpPr>
        <p:spPr>
          <a:xfrm>
            <a:off x="129482" y="2651062"/>
            <a:ext cx="9707360" cy="3210041"/>
          </a:xfrm>
          <a:prstGeom prst="rect">
            <a:avLst/>
          </a:prstGeom>
        </p:spPr>
        <p:txBody>
          <a:bodyPr spcFirstLastPara="1" lIns="91350" tIns="45675" rIns="91350" bIns="45675" anchorCtr="1">
            <a:normAutofit fontScale="90000"/>
          </a:bodyPr>
          <a:lstStyle/>
          <a:p>
            <a:pPr marL="0" lvl="0" indent="0" algn="ctr" rtl="0">
              <a:spcBef>
                <a:spcPts val="0"/>
              </a:spcBef>
              <a:spcAft>
                <a:spcPts val="0"/>
              </a:spcAft>
              <a:buSzPct val="38888"/>
              <a:buNone/>
            </a:pPr>
            <a:r>
              <a:rPr lang="en-US" sz="7300" b="1">
                <a:solidFill>
                  <a:schemeClr val="bg1"/>
                </a:solidFill>
                <a:latin typeface="Amasis MT Pro Black" panose="02040A04050005020304" pitchFamily="18" charset="0"/>
              </a:rPr>
              <a:t>2025 </a:t>
            </a:r>
            <a:br>
              <a:rPr lang="en-US" sz="7300" b="1">
                <a:solidFill>
                  <a:schemeClr val="bg1"/>
                </a:solidFill>
                <a:latin typeface="Amasis MT Pro Black" panose="02040A04050005020304" pitchFamily="18" charset="0"/>
              </a:rPr>
            </a:br>
            <a:r>
              <a:rPr lang="en-US" sz="7300" b="1">
                <a:solidFill>
                  <a:schemeClr val="bg1"/>
                </a:solidFill>
                <a:latin typeface="Amasis MT Pro Black" panose="02040A04050005020304" pitchFamily="18" charset="0"/>
              </a:rPr>
              <a:t>Membership Recruitment Training</a:t>
            </a:r>
          </a:p>
        </p:txBody>
      </p:sp>
      <p:pic>
        <p:nvPicPr>
          <p:cNvPr id="3" name="Picture 2" descr="A blue and white logo&#10;&#10;AI-generated content may be incorrect.">
            <a:extLst>
              <a:ext uri="{FF2B5EF4-FFF2-40B4-BE49-F238E27FC236}">
                <a16:creationId xmlns:a16="http://schemas.microsoft.com/office/drawing/2014/main" id="{02663D43-5E65-177E-2DB2-C39DA529F434}"/>
              </a:ext>
            </a:extLst>
          </p:cNvPr>
          <p:cNvPicPr>
            <a:picLocks noChangeAspect="1"/>
          </p:cNvPicPr>
          <p:nvPr/>
        </p:nvPicPr>
        <p:blipFill>
          <a:blip r:embed="rId4"/>
          <a:stretch>
            <a:fillRect/>
          </a:stretch>
        </p:blipFill>
        <p:spPr>
          <a:xfrm>
            <a:off x="24424" y="17543"/>
            <a:ext cx="7712516" cy="2318797"/>
          </a:xfrm>
          <a:prstGeom prst="rect">
            <a:avLst/>
          </a:prstGeom>
        </p:spPr>
      </p:pic>
      <p:pic>
        <p:nvPicPr>
          <p:cNvPr id="4" name="Picture 3" descr="A yellow and blue logo with a wolf face&#10;&#10;AI-generated content may be incorrect.">
            <a:extLst>
              <a:ext uri="{FF2B5EF4-FFF2-40B4-BE49-F238E27FC236}">
                <a16:creationId xmlns:a16="http://schemas.microsoft.com/office/drawing/2014/main" id="{99CF6941-FB78-A9DC-8D9B-DFF1F165AF0B}"/>
              </a:ext>
            </a:extLst>
          </p:cNvPr>
          <p:cNvPicPr>
            <a:picLocks noChangeAspect="1"/>
          </p:cNvPicPr>
          <p:nvPr/>
        </p:nvPicPr>
        <p:blipFill>
          <a:blip r:embed="rId5"/>
          <a:srcRect r="4430" b="9937"/>
          <a:stretch/>
        </p:blipFill>
        <p:spPr>
          <a:xfrm>
            <a:off x="7266695" y="-328055"/>
            <a:ext cx="2542808" cy="2395335"/>
          </a:xfrm>
          <a:prstGeom prst="rect">
            <a:avLst/>
          </a:prstGeom>
        </p:spPr>
      </p:pic>
    </p:spTree>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30"/>
        <p:cNvGrpSpPr/>
        <p:nvPr/>
      </p:nvGrpSpPr>
      <p:grpSpPr>
        <a:xfrm>
          <a:off x="0" y="0"/>
          <a:ext cx="0" cy="0"/>
          <a:chOff x="0" y="0"/>
          <a:chExt cx="0" cy="0"/>
        </a:xfrm>
      </p:grpSpPr>
      <p:sp>
        <p:nvSpPr>
          <p:cNvPr id="132" name="Google Shape;132;p6"/>
          <p:cNvSpPr txBox="1">
            <a:spLocks noGrp="1"/>
          </p:cNvSpPr>
          <p:nvPr>
            <p:ph idx="1"/>
          </p:nvPr>
        </p:nvSpPr>
        <p:spPr>
          <a:xfrm>
            <a:off x="182562" y="1924719"/>
            <a:ext cx="9601200" cy="6201600"/>
          </a:xfrm>
          <a:prstGeom prst="rect">
            <a:avLst/>
          </a:prstGeom>
          <a:noFill/>
          <a:ln>
            <a:noFill/>
          </a:ln>
        </p:spPr>
        <p:txBody>
          <a:bodyPr spcFirstLastPara="1" wrap="square" lIns="91425" tIns="0" rIns="91425" bIns="91425" anchor="t" anchorCtr="0">
            <a:noAutofit/>
          </a:bodyPr>
          <a:lstStyle/>
          <a:p>
            <a:pPr marL="274320" lvl="0" indent="-248920" algn="l" rtl="0">
              <a:lnSpc>
                <a:spcPct val="100000"/>
              </a:lnSpc>
              <a:spcBef>
                <a:spcPts val="0"/>
              </a:spcBef>
              <a:spcAft>
                <a:spcPts val="0"/>
              </a:spcAft>
              <a:buClr>
                <a:schemeClr val="dk1"/>
              </a:buClr>
              <a:buSzPts val="2400"/>
              <a:buFont typeface="Arial"/>
              <a:buChar char="•"/>
            </a:pPr>
            <a:r>
              <a:rPr lang="en-US" sz="2400"/>
              <a:t>DOES NOT start in August…it STARTS NOW!</a:t>
            </a:r>
            <a:endParaRPr sz="2400"/>
          </a:p>
          <a:p>
            <a:pPr marL="548640" lvl="1" indent="-248920" algn="l" rtl="0">
              <a:lnSpc>
                <a:spcPct val="100000"/>
              </a:lnSpc>
              <a:spcBef>
                <a:spcPts val="300"/>
              </a:spcBef>
              <a:spcAft>
                <a:spcPts val="0"/>
              </a:spcAft>
              <a:buClr>
                <a:schemeClr val="dk1"/>
              </a:buClr>
              <a:buSzPts val="2000"/>
              <a:buChar char="‒"/>
            </a:pPr>
            <a:r>
              <a:rPr lang="en-US" sz="2000"/>
              <a:t>School admin (principals, teachers, etc.) are placed during the summer</a:t>
            </a:r>
            <a:endParaRPr sz="2000"/>
          </a:p>
          <a:p>
            <a:pPr marL="548640" lvl="1" indent="-248920" algn="l" rtl="0">
              <a:lnSpc>
                <a:spcPct val="100000"/>
              </a:lnSpc>
              <a:spcBef>
                <a:spcPts val="300"/>
              </a:spcBef>
              <a:spcAft>
                <a:spcPts val="0"/>
              </a:spcAft>
              <a:buClr>
                <a:schemeClr val="dk1"/>
              </a:buClr>
              <a:buSzPts val="2000"/>
              <a:buChar char="‒"/>
            </a:pPr>
            <a:r>
              <a:rPr lang="en-US" sz="2000"/>
              <a:t>This is YOUR opportunity to start making friends</a:t>
            </a:r>
            <a:endParaRPr sz="2000"/>
          </a:p>
          <a:p>
            <a:pPr marL="274320" lvl="0" indent="-96520" algn="l" rtl="0">
              <a:lnSpc>
                <a:spcPct val="100000"/>
              </a:lnSpc>
              <a:spcBef>
                <a:spcPts val="300"/>
              </a:spcBef>
              <a:spcAft>
                <a:spcPts val="0"/>
              </a:spcAft>
              <a:buClr>
                <a:schemeClr val="dk1"/>
              </a:buClr>
              <a:buSzPts val="2800"/>
              <a:buFont typeface="Arial"/>
              <a:buNone/>
            </a:pPr>
            <a:endParaRPr sz="2400"/>
          </a:p>
          <a:p>
            <a:pPr marL="274320" lvl="0" indent="-248920" algn="l" rtl="0">
              <a:lnSpc>
                <a:spcPct val="100000"/>
              </a:lnSpc>
              <a:spcBef>
                <a:spcPts val="300"/>
              </a:spcBef>
              <a:spcAft>
                <a:spcPts val="0"/>
              </a:spcAft>
              <a:buClr>
                <a:schemeClr val="dk1"/>
              </a:buClr>
              <a:buSzPts val="2400"/>
              <a:buFont typeface="Arial"/>
              <a:buChar char="•"/>
            </a:pPr>
            <a:r>
              <a:rPr lang="en-US" sz="2400"/>
              <a:t>Learn what schools your pack/troop pulls from</a:t>
            </a:r>
            <a:endParaRPr sz="2400"/>
          </a:p>
          <a:p>
            <a:pPr marL="548640" lvl="1" indent="-248920" algn="l" rtl="0">
              <a:lnSpc>
                <a:spcPct val="100000"/>
              </a:lnSpc>
              <a:spcBef>
                <a:spcPts val="300"/>
              </a:spcBef>
              <a:spcAft>
                <a:spcPts val="0"/>
              </a:spcAft>
              <a:buClr>
                <a:schemeClr val="dk1"/>
              </a:buClr>
              <a:buSzPts val="2000"/>
              <a:buChar char="‒"/>
            </a:pPr>
            <a:r>
              <a:rPr lang="en-US" sz="2000"/>
              <a:t>If you don’t know, contact your District Executive or District Membership Chair</a:t>
            </a:r>
            <a:endParaRPr sz="2000"/>
          </a:p>
          <a:p>
            <a:pPr marL="0" lvl="0" indent="0" algn="l" rtl="0">
              <a:lnSpc>
                <a:spcPct val="100000"/>
              </a:lnSpc>
              <a:spcBef>
                <a:spcPts val="300"/>
              </a:spcBef>
              <a:spcAft>
                <a:spcPts val="0"/>
              </a:spcAft>
              <a:buSzPts val="2800"/>
              <a:buNone/>
            </a:pPr>
            <a:endParaRPr sz="2400"/>
          </a:p>
          <a:p>
            <a:pPr marL="274320" lvl="0" indent="-248920" algn="l" rtl="0">
              <a:lnSpc>
                <a:spcPct val="100000"/>
              </a:lnSpc>
              <a:spcBef>
                <a:spcPts val="300"/>
              </a:spcBef>
              <a:spcAft>
                <a:spcPts val="0"/>
              </a:spcAft>
              <a:buClr>
                <a:schemeClr val="dk1"/>
              </a:buClr>
              <a:buSzPts val="2400"/>
              <a:buFont typeface="Arial"/>
              <a:buChar char="•"/>
            </a:pPr>
            <a:r>
              <a:rPr lang="en-US" sz="2400"/>
              <a:t>Ensure your school leadership knows YOU and YOUR LEADERSHIP</a:t>
            </a:r>
            <a:endParaRPr sz="2400"/>
          </a:p>
          <a:p>
            <a:pPr marL="0" lvl="0" indent="0" algn="l" rtl="0">
              <a:lnSpc>
                <a:spcPct val="100000"/>
              </a:lnSpc>
              <a:spcBef>
                <a:spcPts val="300"/>
              </a:spcBef>
              <a:spcAft>
                <a:spcPts val="0"/>
              </a:spcAft>
              <a:buNone/>
            </a:pPr>
            <a:endParaRPr sz="2400"/>
          </a:p>
          <a:p>
            <a:pPr marL="274320" marR="0" lvl="0" indent="-248920" algn="l" rtl="0">
              <a:lnSpc>
                <a:spcPct val="100000"/>
              </a:lnSpc>
              <a:spcBef>
                <a:spcPts val="300"/>
              </a:spcBef>
              <a:spcAft>
                <a:spcPts val="0"/>
              </a:spcAft>
              <a:buSzPts val="2400"/>
              <a:buChar char="•"/>
            </a:pPr>
            <a:r>
              <a:rPr lang="en-US" sz="2400"/>
              <a:t>Make it about the school!</a:t>
            </a:r>
            <a:endParaRPr sz="2400"/>
          </a:p>
          <a:p>
            <a:pPr marL="914400" lvl="1" indent="-355600" algn="l" rtl="0">
              <a:spcBef>
                <a:spcPts val="300"/>
              </a:spcBef>
              <a:spcAft>
                <a:spcPts val="0"/>
              </a:spcAft>
              <a:buSzPts val="2000"/>
              <a:buChar char="‒"/>
            </a:pPr>
            <a:r>
              <a:rPr lang="en-US" sz="2000"/>
              <a:t>Ask not what your school can do for your unit, ask what your unit can do for your school</a:t>
            </a:r>
            <a:endParaRPr sz="2000"/>
          </a:p>
          <a:p>
            <a:pPr lvl="1" indent="-355600">
              <a:buSzPts val="2000"/>
            </a:pPr>
            <a:r>
              <a:rPr lang="en-US" sz="2000"/>
              <a:t>How can your unit help prepare the school for opening?</a:t>
            </a:r>
            <a:endParaRPr sz="2000"/>
          </a:p>
          <a:p>
            <a:pPr marL="914400" lvl="1" indent="-355600" algn="l" rtl="0">
              <a:spcBef>
                <a:spcPts val="300"/>
              </a:spcBef>
              <a:spcAft>
                <a:spcPts val="0"/>
              </a:spcAft>
              <a:buSzPts val="2000"/>
              <a:buChar char="‒"/>
            </a:pPr>
            <a:r>
              <a:rPr lang="en-US" sz="2000"/>
              <a:t>Adopt-a-school</a:t>
            </a:r>
            <a:endParaRPr sz="2000"/>
          </a:p>
        </p:txBody>
      </p:sp>
      <p:sp>
        <p:nvSpPr>
          <p:cNvPr id="7" name="Google Shape;137;p7">
            <a:extLst>
              <a:ext uri="{FF2B5EF4-FFF2-40B4-BE49-F238E27FC236}">
                <a16:creationId xmlns:a16="http://schemas.microsoft.com/office/drawing/2014/main" id="{23EDB9A9-FF84-5E25-B3B5-4FB9039E4989}"/>
              </a:ext>
            </a:extLst>
          </p:cNvPr>
          <p:cNvSpPr txBox="1">
            <a:spLocks/>
          </p:cNvSpPr>
          <p:nvPr/>
        </p:nvSpPr>
        <p:spPr>
          <a:xfrm>
            <a:off x="866830" y="166555"/>
            <a:ext cx="8222218" cy="1605572"/>
          </a:xfrm>
          <a:prstGeom prst="rect">
            <a:avLst/>
          </a:prstGeom>
          <a:noFill/>
          <a:ln>
            <a:noFill/>
          </a:ln>
        </p:spPr>
        <p:txBody>
          <a:bodyPr spcFirstLastPara="1" vert="horz" wrap="square" lIns="182875" tIns="182875" rIns="182875" bIns="182875" rtlCol="0" anchor="ctr" anchorCtr="1">
            <a:noAutofit/>
          </a:bodyPr>
          <a:lstStyle>
            <a:lvl1pPr algn="l" defTabSz="996605" rtl="0" eaLnBrk="1" latinLnBrk="0" hangingPunct="1">
              <a:lnSpc>
                <a:spcPct val="85000"/>
              </a:lnSpc>
              <a:spcBef>
                <a:spcPct val="0"/>
              </a:spcBef>
              <a:buNone/>
              <a:defRPr sz="5232" kern="1200" spc="-54" baseline="0">
                <a:solidFill>
                  <a:schemeClr val="tx1">
                    <a:lumMod val="75000"/>
                    <a:lumOff val="25000"/>
                  </a:schemeClr>
                </a:solidFill>
                <a:latin typeface="+mj-lt"/>
                <a:ea typeface="+mj-ea"/>
                <a:cs typeface="+mj-cs"/>
              </a:defRPr>
            </a:lvl1pPr>
          </a:lstStyle>
          <a:p>
            <a:pPr algn="ctr">
              <a:lnSpc>
                <a:spcPct val="100000"/>
              </a:lnSpc>
              <a:spcBef>
                <a:spcPts val="0"/>
              </a:spcBef>
              <a:buSzPts val="1400"/>
            </a:pPr>
            <a:r>
              <a:rPr lang="en-US" sz="3200">
                <a:latin typeface="Amasis MT Pro Black" panose="02040A04050005020304" pitchFamily="18" charset="0"/>
              </a:rPr>
              <a:t>School </a:t>
            </a:r>
            <a:br>
              <a:rPr lang="en-US" sz="3200">
                <a:latin typeface="Amasis MT Pro Black" panose="02040A04050005020304" pitchFamily="18" charset="0"/>
              </a:rPr>
            </a:br>
            <a:r>
              <a:rPr lang="en-US" sz="3200">
                <a:latin typeface="Amasis MT Pro Black" panose="02040A04050005020304" pitchFamily="18" charset="0"/>
              </a:rPr>
              <a:t>Contact/Relationships</a:t>
            </a:r>
          </a:p>
        </p:txBody>
      </p:sp>
      <p:pic>
        <p:nvPicPr>
          <p:cNvPr id="9" name="Picture 8" descr="A yellow and blue logo with a wolf face&#10;&#10;AI-generated content may be incorrect.">
            <a:extLst>
              <a:ext uri="{FF2B5EF4-FFF2-40B4-BE49-F238E27FC236}">
                <a16:creationId xmlns:a16="http://schemas.microsoft.com/office/drawing/2014/main" id="{89978BF4-CEE9-BE27-837A-623FCDAAE39F}"/>
              </a:ext>
            </a:extLst>
          </p:cNvPr>
          <p:cNvPicPr>
            <a:picLocks noChangeAspect="1"/>
          </p:cNvPicPr>
          <p:nvPr/>
        </p:nvPicPr>
        <p:blipFill>
          <a:blip r:embed="rId3"/>
          <a:stretch>
            <a:fillRect/>
          </a:stretch>
        </p:blipFill>
        <p:spPr>
          <a:xfrm>
            <a:off x="8051905" y="-52172"/>
            <a:ext cx="2034902" cy="2034902"/>
          </a:xfrm>
          <a:prstGeom prst="rect">
            <a:avLst/>
          </a:prstGeom>
        </p:spPr>
      </p:pic>
      <p:pic>
        <p:nvPicPr>
          <p:cNvPr id="11" name="Picture 10" descr="A logo on a black background&#10;&#10;AI-generated content may be incorrect.">
            <a:extLst>
              <a:ext uri="{FF2B5EF4-FFF2-40B4-BE49-F238E27FC236}">
                <a16:creationId xmlns:a16="http://schemas.microsoft.com/office/drawing/2014/main" id="{C65CECA8-F664-6DD8-003D-B066A891D822}"/>
              </a:ext>
            </a:extLst>
          </p:cNvPr>
          <p:cNvPicPr>
            <a:picLocks noChangeAspect="1"/>
          </p:cNvPicPr>
          <p:nvPr/>
        </p:nvPicPr>
        <p:blipFill>
          <a:blip r:embed="rId4"/>
          <a:stretch>
            <a:fillRect/>
          </a:stretch>
        </p:blipFill>
        <p:spPr>
          <a:xfrm>
            <a:off x="0" y="-112142"/>
            <a:ext cx="2034903" cy="2034903"/>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sp>
        <p:nvSpPr>
          <p:cNvPr id="137" name="Google Shape;137;p7"/>
          <p:cNvSpPr txBox="1">
            <a:spLocks noGrp="1"/>
          </p:cNvSpPr>
          <p:nvPr>
            <p:ph type="title"/>
          </p:nvPr>
        </p:nvSpPr>
        <p:spPr>
          <a:xfrm>
            <a:off x="866830" y="166555"/>
            <a:ext cx="8222218" cy="1605572"/>
          </a:xfrm>
          <a:prstGeom prst="rect">
            <a:avLst/>
          </a:prstGeom>
          <a:noFill/>
          <a:ln>
            <a:noFill/>
          </a:ln>
        </p:spPr>
        <p:txBody>
          <a:bodyPr spcFirstLastPara="1" wrap="square" lIns="182875" tIns="182875" rIns="182875" bIns="182875" anchor="ctr" anchorCtr="1">
            <a:noAutofit/>
          </a:bodyPr>
          <a:lstStyle/>
          <a:p>
            <a:pPr marL="0" lvl="0" indent="0" algn="ctr" rtl="0">
              <a:lnSpc>
                <a:spcPct val="100000"/>
              </a:lnSpc>
              <a:spcBef>
                <a:spcPts val="0"/>
              </a:spcBef>
              <a:spcAft>
                <a:spcPts val="0"/>
              </a:spcAft>
              <a:buSzPts val="1400"/>
              <a:buNone/>
            </a:pPr>
            <a:r>
              <a:rPr lang="en-US" sz="3200">
                <a:latin typeface="Amasis MT Pro Black" panose="02040A04050005020304" pitchFamily="18" charset="0"/>
              </a:rPr>
              <a:t>School </a:t>
            </a:r>
            <a:br>
              <a:rPr lang="en-US" sz="3200">
                <a:latin typeface="Amasis MT Pro Black" panose="02040A04050005020304" pitchFamily="18" charset="0"/>
              </a:rPr>
            </a:br>
            <a:r>
              <a:rPr lang="en-US" sz="3200">
                <a:latin typeface="Amasis MT Pro Black" panose="02040A04050005020304" pitchFamily="18" charset="0"/>
              </a:rPr>
              <a:t>Contact/Relationships</a:t>
            </a:r>
            <a:endParaRPr sz="3200">
              <a:latin typeface="Amasis MT Pro Black" panose="02040A04050005020304" pitchFamily="18" charset="0"/>
            </a:endParaRPr>
          </a:p>
        </p:txBody>
      </p:sp>
      <p:sp>
        <p:nvSpPr>
          <p:cNvPr id="138" name="Google Shape;138;p7"/>
          <p:cNvSpPr txBox="1">
            <a:spLocks noGrp="1"/>
          </p:cNvSpPr>
          <p:nvPr>
            <p:ph idx="1"/>
          </p:nvPr>
        </p:nvSpPr>
        <p:spPr>
          <a:prstGeom prst="rect">
            <a:avLst/>
          </a:prstGeom>
          <a:noFill/>
          <a:ln>
            <a:noFill/>
          </a:ln>
        </p:spPr>
        <p:txBody>
          <a:bodyPr spcFirstLastPara="1" wrap="square" lIns="91425" tIns="0" rIns="91425" bIns="91425" anchor="t" anchorCtr="0">
            <a:noAutofit/>
          </a:bodyPr>
          <a:lstStyle/>
          <a:p>
            <a:pPr marL="274320" lvl="0" indent="-274320" algn="l" rtl="0">
              <a:lnSpc>
                <a:spcPct val="100000"/>
              </a:lnSpc>
              <a:spcBef>
                <a:spcPts val="300"/>
              </a:spcBef>
              <a:spcAft>
                <a:spcPts val="0"/>
              </a:spcAft>
              <a:buClr>
                <a:schemeClr val="dk1"/>
              </a:buClr>
              <a:buSzPts val="2800"/>
              <a:buFont typeface="Arial"/>
              <a:buChar char="•"/>
            </a:pPr>
            <a:r>
              <a:rPr lang="en-US"/>
              <a:t>Ask for the 2025-2026 school calendar</a:t>
            </a:r>
            <a:endParaRPr/>
          </a:p>
          <a:p>
            <a:pPr marL="548640" lvl="1" indent="-274320" algn="l" rtl="0">
              <a:lnSpc>
                <a:spcPct val="100000"/>
              </a:lnSpc>
              <a:spcBef>
                <a:spcPts val="300"/>
              </a:spcBef>
              <a:spcAft>
                <a:spcPts val="0"/>
              </a:spcAft>
              <a:buClr>
                <a:schemeClr val="dk1"/>
              </a:buClr>
              <a:buSzPts val="2400"/>
              <a:buChar char="‒"/>
            </a:pPr>
            <a:r>
              <a:rPr lang="en-US"/>
              <a:t>Plan your pack events around it</a:t>
            </a:r>
            <a:endParaRPr/>
          </a:p>
          <a:p>
            <a:pPr marL="548640" lvl="1" indent="-274320" algn="l" rtl="0">
              <a:lnSpc>
                <a:spcPct val="100000"/>
              </a:lnSpc>
              <a:spcBef>
                <a:spcPts val="300"/>
              </a:spcBef>
              <a:spcAft>
                <a:spcPts val="0"/>
              </a:spcAft>
              <a:buClr>
                <a:schemeClr val="dk1"/>
              </a:buClr>
              <a:buSzPts val="2400"/>
              <a:buChar char="‒"/>
            </a:pPr>
            <a:r>
              <a:rPr lang="en-US"/>
              <a:t>When is the “Meet the Teacher”  or “Open House” night?</a:t>
            </a:r>
            <a:endParaRPr/>
          </a:p>
          <a:p>
            <a:pPr lvl="2"/>
            <a:r>
              <a:rPr lang="en-US" sz="2800" b="1"/>
              <a:t>Do you have it covered?</a:t>
            </a:r>
          </a:p>
          <a:p>
            <a:pPr marL="548640" lvl="1" indent="-274320" algn="l" rtl="0">
              <a:lnSpc>
                <a:spcPct val="100000"/>
              </a:lnSpc>
              <a:spcBef>
                <a:spcPts val="300"/>
              </a:spcBef>
              <a:spcAft>
                <a:spcPts val="0"/>
              </a:spcAft>
              <a:buClr>
                <a:schemeClr val="dk1"/>
              </a:buClr>
              <a:buSzPts val="2400"/>
              <a:buChar char="‒"/>
            </a:pPr>
            <a:r>
              <a:rPr lang="en-US"/>
              <a:t>Where/when can I recruit?</a:t>
            </a:r>
            <a:endParaRPr/>
          </a:p>
          <a:p>
            <a:pPr marL="548640" lvl="1" indent="-274320" algn="l" rtl="0">
              <a:lnSpc>
                <a:spcPct val="100000"/>
              </a:lnSpc>
              <a:spcBef>
                <a:spcPts val="300"/>
              </a:spcBef>
              <a:spcAft>
                <a:spcPts val="0"/>
              </a:spcAft>
              <a:buClr>
                <a:schemeClr val="dk1"/>
              </a:buClr>
              <a:buSzPts val="2400"/>
              <a:buChar char="‒"/>
            </a:pPr>
            <a:r>
              <a:rPr lang="en-US"/>
              <a:t>When does school start? When is Kindergarten Roundup?</a:t>
            </a:r>
            <a:endParaRPr/>
          </a:p>
          <a:p>
            <a:pPr marL="1371600" lvl="2" indent="-355600" algn="l" rtl="0">
              <a:lnSpc>
                <a:spcPct val="100000"/>
              </a:lnSpc>
              <a:spcBef>
                <a:spcPts val="300"/>
              </a:spcBef>
              <a:spcAft>
                <a:spcPts val="0"/>
              </a:spcAft>
              <a:buSzPts val="2000"/>
              <a:buChar char="•"/>
            </a:pPr>
            <a:r>
              <a:rPr lang="en-US"/>
              <a:t>These are your new Lion den youth!</a:t>
            </a:r>
            <a:endParaRPr/>
          </a:p>
          <a:p>
            <a:pPr marL="548640" lvl="1" indent="-121920" algn="l" rtl="0">
              <a:lnSpc>
                <a:spcPct val="100000"/>
              </a:lnSpc>
              <a:spcBef>
                <a:spcPts val="300"/>
              </a:spcBef>
              <a:spcAft>
                <a:spcPts val="0"/>
              </a:spcAft>
              <a:buClr>
                <a:schemeClr val="dk1"/>
              </a:buClr>
              <a:buSzPts val="2400"/>
              <a:buNone/>
            </a:pPr>
            <a:endParaRPr/>
          </a:p>
          <a:p>
            <a:pPr marL="274320" lvl="0" indent="-274320" algn="l" rtl="0">
              <a:lnSpc>
                <a:spcPct val="100000"/>
              </a:lnSpc>
              <a:spcBef>
                <a:spcPts val="300"/>
              </a:spcBef>
              <a:spcAft>
                <a:spcPts val="0"/>
              </a:spcAft>
              <a:buClr>
                <a:schemeClr val="dk1"/>
              </a:buClr>
              <a:buSzPts val="2800"/>
              <a:buFont typeface="Arial"/>
              <a:buChar char="•"/>
            </a:pPr>
            <a:r>
              <a:rPr lang="en-US"/>
              <a:t>Get on the school’s Facebook page and start posting!</a:t>
            </a:r>
            <a:endParaRPr/>
          </a:p>
        </p:txBody>
      </p:sp>
      <p:pic>
        <p:nvPicPr>
          <p:cNvPr id="2" name="Picture 1" descr="A yellow and blue logo with a wolf face&#10;&#10;AI-generated content may be incorrect.">
            <a:extLst>
              <a:ext uri="{FF2B5EF4-FFF2-40B4-BE49-F238E27FC236}">
                <a16:creationId xmlns:a16="http://schemas.microsoft.com/office/drawing/2014/main" id="{FA0E9BA9-489C-402F-1EBD-88E2D58D88EE}"/>
              </a:ext>
            </a:extLst>
          </p:cNvPr>
          <p:cNvPicPr>
            <a:picLocks noChangeAspect="1"/>
          </p:cNvPicPr>
          <p:nvPr/>
        </p:nvPicPr>
        <p:blipFill>
          <a:blip r:embed="rId3"/>
          <a:stretch>
            <a:fillRect/>
          </a:stretch>
        </p:blipFill>
        <p:spPr>
          <a:xfrm>
            <a:off x="8051905" y="-52172"/>
            <a:ext cx="2034902" cy="2034902"/>
          </a:xfrm>
          <a:prstGeom prst="rect">
            <a:avLst/>
          </a:prstGeom>
        </p:spPr>
      </p:pic>
      <p:pic>
        <p:nvPicPr>
          <p:cNvPr id="3" name="Picture 2" descr="A logo on a black background&#10;&#10;AI-generated content may be incorrect.">
            <a:extLst>
              <a:ext uri="{FF2B5EF4-FFF2-40B4-BE49-F238E27FC236}">
                <a16:creationId xmlns:a16="http://schemas.microsoft.com/office/drawing/2014/main" id="{D7DB0B33-C643-EFCB-184C-979F5E4726A7}"/>
              </a:ext>
            </a:extLst>
          </p:cNvPr>
          <p:cNvPicPr>
            <a:picLocks noChangeAspect="1"/>
          </p:cNvPicPr>
          <p:nvPr/>
        </p:nvPicPr>
        <p:blipFill>
          <a:blip r:embed="rId4"/>
          <a:stretch>
            <a:fillRect/>
          </a:stretch>
        </p:blipFill>
        <p:spPr>
          <a:xfrm>
            <a:off x="0" y="-112142"/>
            <a:ext cx="2034903" cy="2034903"/>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sp>
        <p:nvSpPr>
          <p:cNvPr id="145" name="Google Shape;145;p8"/>
          <p:cNvSpPr txBox="1">
            <a:spLocks noGrp="1"/>
          </p:cNvSpPr>
          <p:nvPr>
            <p:ph idx="1"/>
          </p:nvPr>
        </p:nvSpPr>
        <p:spPr>
          <a:prstGeom prst="rect">
            <a:avLst/>
          </a:prstGeom>
          <a:noFill/>
          <a:ln>
            <a:noFill/>
          </a:ln>
        </p:spPr>
        <p:txBody>
          <a:bodyPr spcFirstLastPara="1" wrap="square" lIns="91425" tIns="0" rIns="91425" bIns="91425" anchor="t" anchorCtr="0">
            <a:noAutofit/>
          </a:bodyPr>
          <a:lstStyle/>
          <a:p>
            <a:pPr marL="274320" indent="-274320"/>
            <a:r>
              <a:rPr lang="en-US"/>
              <a:t>Coordinating school talks is done at the district level</a:t>
            </a:r>
          </a:p>
          <a:p>
            <a:pPr marL="0" indent="0">
              <a:buNone/>
            </a:pPr>
            <a:endParaRPr lang="en-US"/>
          </a:p>
          <a:p>
            <a:pPr marL="274320" lvl="0" indent="-274320" algn="l">
              <a:lnSpc>
                <a:spcPct val="100000"/>
              </a:lnSpc>
              <a:spcBef>
                <a:spcPts val="0"/>
              </a:spcBef>
              <a:spcAft>
                <a:spcPts val="0"/>
              </a:spcAft>
              <a:buClr>
                <a:schemeClr val="dk1"/>
              </a:buClr>
              <a:buSzPts val="2800"/>
              <a:buFont typeface="Arial"/>
              <a:buChar char="•"/>
            </a:pPr>
            <a:r>
              <a:rPr lang="en-US"/>
              <a:t>Learn how to do school talks</a:t>
            </a:r>
            <a:endParaRPr/>
          </a:p>
          <a:p>
            <a:pPr marL="548640" lvl="1" indent="-274320" algn="l" rtl="0">
              <a:lnSpc>
                <a:spcPct val="100000"/>
              </a:lnSpc>
              <a:spcBef>
                <a:spcPts val="300"/>
              </a:spcBef>
              <a:spcAft>
                <a:spcPts val="0"/>
              </a:spcAft>
              <a:buClr>
                <a:schemeClr val="dk1"/>
              </a:buClr>
              <a:buSzPts val="2400"/>
              <a:buChar char="‒"/>
            </a:pPr>
            <a:r>
              <a:rPr lang="en-US" sz="1950"/>
              <a:t>“who wants to learn about knives and fire?”</a:t>
            </a:r>
            <a:endParaRPr sz="1950"/>
          </a:p>
          <a:p>
            <a:pPr marL="548640" lvl="1" indent="-274320" algn="l" rtl="0">
              <a:lnSpc>
                <a:spcPct val="100000"/>
              </a:lnSpc>
              <a:spcBef>
                <a:spcPts val="300"/>
              </a:spcBef>
              <a:spcAft>
                <a:spcPts val="0"/>
              </a:spcAft>
              <a:buClr>
                <a:schemeClr val="dk1"/>
              </a:buClr>
              <a:buSzPts val="2400"/>
              <a:buChar char="‒"/>
            </a:pPr>
            <a:r>
              <a:rPr lang="en-US" sz="1950"/>
              <a:t>“who likes to shoot BB guns and bows and arrows?”</a:t>
            </a:r>
            <a:endParaRPr sz="1950"/>
          </a:p>
          <a:p>
            <a:pPr marL="548640" lvl="1" indent="-274320">
              <a:lnSpc>
                <a:spcPct val="100000"/>
              </a:lnSpc>
              <a:spcBef>
                <a:spcPts val="300"/>
              </a:spcBef>
              <a:spcAft>
                <a:spcPts val="0"/>
              </a:spcAft>
              <a:buClr>
                <a:srgbClr val="000000"/>
              </a:buClr>
              <a:buSzPts val="2400"/>
              <a:buChar char="‒"/>
            </a:pPr>
            <a:r>
              <a:rPr lang="en-US" sz="1950">
                <a:ea typeface="Calibri"/>
                <a:cs typeface="Calibri"/>
              </a:rPr>
              <a:t>"who likes robotics and science!" </a:t>
            </a:r>
            <a:endParaRPr lang="en-US" sz="1950" dirty="0"/>
          </a:p>
          <a:p>
            <a:pPr marL="548640" lvl="1" indent="-274320" algn="l" rtl="0">
              <a:lnSpc>
                <a:spcPct val="100000"/>
              </a:lnSpc>
              <a:spcBef>
                <a:spcPts val="300"/>
              </a:spcBef>
              <a:spcAft>
                <a:spcPts val="0"/>
              </a:spcAft>
              <a:buClr>
                <a:schemeClr val="dk1"/>
              </a:buClr>
              <a:buSzPts val="2400"/>
              <a:buChar char="‒"/>
            </a:pPr>
            <a:r>
              <a:rPr lang="en-US" sz="1950"/>
              <a:t>“who likes to fish, canoe, sail, and swim?”</a:t>
            </a:r>
            <a:endParaRPr sz="1950"/>
          </a:p>
          <a:p>
            <a:pPr marL="548640" lvl="1" indent="-274320" algn="l" rtl="0">
              <a:lnSpc>
                <a:spcPct val="100000"/>
              </a:lnSpc>
              <a:spcBef>
                <a:spcPts val="300"/>
              </a:spcBef>
              <a:spcAft>
                <a:spcPts val="0"/>
              </a:spcAft>
              <a:buSzPts val="2400"/>
              <a:buChar char="‒"/>
            </a:pPr>
            <a:r>
              <a:rPr lang="en-US" sz="1950"/>
              <a:t>Different “sales pitch” based on age!</a:t>
            </a:r>
            <a:endParaRPr sz="1950"/>
          </a:p>
          <a:p>
            <a:pPr marL="274320" indent="-96520" algn="l" rtl="0">
              <a:lnSpc>
                <a:spcPct val="100000"/>
              </a:lnSpc>
              <a:spcBef>
                <a:spcPts val="300"/>
              </a:spcBef>
              <a:spcAft>
                <a:spcPts val="0"/>
              </a:spcAft>
              <a:buClr>
                <a:schemeClr val="dk1"/>
              </a:buClr>
              <a:buSzPts val="2800"/>
              <a:buFont typeface="Arial"/>
              <a:buNone/>
            </a:pPr>
            <a:endParaRPr lang="en-US">
              <a:ea typeface="Calibri" panose="020F0502020204030204"/>
              <a:cs typeface="Calibri" panose="020F0502020204030204"/>
            </a:endParaRPr>
          </a:p>
          <a:p>
            <a:pPr marL="274320" lvl="0" indent="-274320" algn="l" rtl="0">
              <a:lnSpc>
                <a:spcPct val="100000"/>
              </a:lnSpc>
              <a:spcBef>
                <a:spcPts val="300"/>
              </a:spcBef>
              <a:spcAft>
                <a:spcPts val="0"/>
              </a:spcAft>
              <a:buClr>
                <a:schemeClr val="dk1"/>
              </a:buClr>
              <a:buSzPts val="2800"/>
              <a:buFont typeface="Arial"/>
              <a:buChar char="•"/>
            </a:pPr>
            <a:r>
              <a:rPr lang="en-US"/>
              <a:t>Council has resources to borrow for recruiting event</a:t>
            </a:r>
            <a:endParaRPr/>
          </a:p>
          <a:p>
            <a:pPr marL="548640" lvl="1" indent="-274320" algn="l" rtl="0">
              <a:lnSpc>
                <a:spcPct val="100000"/>
              </a:lnSpc>
              <a:spcBef>
                <a:spcPts val="300"/>
              </a:spcBef>
              <a:spcAft>
                <a:spcPts val="0"/>
              </a:spcAft>
              <a:buClr>
                <a:schemeClr val="dk1"/>
              </a:buClr>
              <a:buSzPts val="2400"/>
              <a:buChar char="‒"/>
            </a:pPr>
            <a:r>
              <a:rPr lang="en-US"/>
              <a:t>Wristbands, Flyers, posters, Banners, Signs, Flags</a:t>
            </a:r>
            <a:endParaRPr/>
          </a:p>
          <a:p>
            <a:pPr marL="274320" lvl="1" indent="0" algn="l" rtl="0">
              <a:lnSpc>
                <a:spcPct val="100000"/>
              </a:lnSpc>
              <a:spcBef>
                <a:spcPts val="300"/>
              </a:spcBef>
              <a:spcAft>
                <a:spcPts val="0"/>
              </a:spcAft>
              <a:buClr>
                <a:schemeClr val="dk1"/>
              </a:buClr>
              <a:buSzPts val="2400"/>
              <a:buNone/>
            </a:pPr>
            <a:endParaRPr/>
          </a:p>
          <a:p>
            <a:pPr marL="274320" lvl="0" indent="-274320" algn="l" rtl="0">
              <a:spcBef>
                <a:spcPts val="300"/>
              </a:spcBef>
              <a:spcAft>
                <a:spcPts val="0"/>
              </a:spcAft>
              <a:buSzPts val="2800"/>
              <a:buChar char="•"/>
            </a:pPr>
            <a:endParaRPr lang="en-US"/>
          </a:p>
          <a:p>
            <a:pPr marL="274320" lvl="1" indent="0" algn="l" rtl="0">
              <a:lnSpc>
                <a:spcPct val="100000"/>
              </a:lnSpc>
              <a:spcBef>
                <a:spcPts val="300"/>
              </a:spcBef>
              <a:spcAft>
                <a:spcPts val="0"/>
              </a:spcAft>
              <a:buClr>
                <a:schemeClr val="dk1"/>
              </a:buClr>
              <a:buSzPts val="2400"/>
              <a:buNone/>
            </a:pPr>
            <a:endParaRPr/>
          </a:p>
        </p:txBody>
      </p:sp>
      <p:sp>
        <p:nvSpPr>
          <p:cNvPr id="7" name="Google Shape;137;p7">
            <a:extLst>
              <a:ext uri="{FF2B5EF4-FFF2-40B4-BE49-F238E27FC236}">
                <a16:creationId xmlns:a16="http://schemas.microsoft.com/office/drawing/2014/main" id="{E0D39960-85AC-00CE-C73B-32C52B0BC658}"/>
              </a:ext>
            </a:extLst>
          </p:cNvPr>
          <p:cNvSpPr txBox="1">
            <a:spLocks/>
          </p:cNvSpPr>
          <p:nvPr/>
        </p:nvSpPr>
        <p:spPr>
          <a:xfrm>
            <a:off x="866830" y="166555"/>
            <a:ext cx="8222218" cy="1605572"/>
          </a:xfrm>
          <a:prstGeom prst="rect">
            <a:avLst/>
          </a:prstGeom>
          <a:noFill/>
          <a:ln>
            <a:noFill/>
          </a:ln>
        </p:spPr>
        <p:txBody>
          <a:bodyPr spcFirstLastPara="1" vert="horz" wrap="square" lIns="182875" tIns="182875" rIns="182875" bIns="182875" rtlCol="0" anchor="ctr" anchorCtr="1">
            <a:noAutofit/>
          </a:bodyPr>
          <a:lstStyle>
            <a:lvl1pPr algn="l" defTabSz="996605" rtl="0" eaLnBrk="1" latinLnBrk="0" hangingPunct="1">
              <a:lnSpc>
                <a:spcPct val="85000"/>
              </a:lnSpc>
              <a:spcBef>
                <a:spcPct val="0"/>
              </a:spcBef>
              <a:buNone/>
              <a:defRPr sz="5232" kern="1200" spc="-54" baseline="0">
                <a:solidFill>
                  <a:schemeClr val="tx1">
                    <a:lumMod val="75000"/>
                    <a:lumOff val="25000"/>
                  </a:schemeClr>
                </a:solidFill>
                <a:latin typeface="+mj-lt"/>
                <a:ea typeface="+mj-ea"/>
                <a:cs typeface="+mj-cs"/>
              </a:defRPr>
            </a:lvl1pPr>
          </a:lstStyle>
          <a:p>
            <a:pPr algn="ctr">
              <a:lnSpc>
                <a:spcPct val="100000"/>
              </a:lnSpc>
              <a:spcBef>
                <a:spcPts val="0"/>
              </a:spcBef>
              <a:buSzPts val="1400"/>
            </a:pPr>
            <a:r>
              <a:rPr lang="en-US" sz="3200">
                <a:latin typeface="Amasis MT Pro Black" panose="02040A04050005020304" pitchFamily="18" charset="0"/>
              </a:rPr>
              <a:t>School </a:t>
            </a:r>
            <a:br>
              <a:rPr lang="en-US" sz="3200">
                <a:latin typeface="Amasis MT Pro Black" panose="02040A04050005020304" pitchFamily="18" charset="0"/>
              </a:rPr>
            </a:br>
            <a:r>
              <a:rPr lang="en-US" sz="3200">
                <a:latin typeface="Amasis MT Pro Black" panose="02040A04050005020304" pitchFamily="18" charset="0"/>
              </a:rPr>
              <a:t>Contact/Relationships</a:t>
            </a:r>
          </a:p>
        </p:txBody>
      </p:sp>
      <p:pic>
        <p:nvPicPr>
          <p:cNvPr id="9" name="Picture 8" descr="A yellow and blue logo with a wolf face&#10;&#10;AI-generated content may be incorrect.">
            <a:extLst>
              <a:ext uri="{FF2B5EF4-FFF2-40B4-BE49-F238E27FC236}">
                <a16:creationId xmlns:a16="http://schemas.microsoft.com/office/drawing/2014/main" id="{25D2DA2F-8A43-0864-D427-5DC6174B00CA}"/>
              </a:ext>
            </a:extLst>
          </p:cNvPr>
          <p:cNvPicPr>
            <a:picLocks noChangeAspect="1"/>
          </p:cNvPicPr>
          <p:nvPr/>
        </p:nvPicPr>
        <p:blipFill>
          <a:blip r:embed="rId3"/>
          <a:stretch>
            <a:fillRect/>
          </a:stretch>
        </p:blipFill>
        <p:spPr>
          <a:xfrm>
            <a:off x="8051905" y="-52172"/>
            <a:ext cx="2034902" cy="2034902"/>
          </a:xfrm>
          <a:prstGeom prst="rect">
            <a:avLst/>
          </a:prstGeom>
        </p:spPr>
      </p:pic>
      <p:pic>
        <p:nvPicPr>
          <p:cNvPr id="11" name="Picture 10" descr="A logo on a black background&#10;&#10;AI-generated content may be incorrect.">
            <a:extLst>
              <a:ext uri="{FF2B5EF4-FFF2-40B4-BE49-F238E27FC236}">
                <a16:creationId xmlns:a16="http://schemas.microsoft.com/office/drawing/2014/main" id="{D5866407-753F-328E-414C-7932F6E7E6A0}"/>
              </a:ext>
            </a:extLst>
          </p:cNvPr>
          <p:cNvPicPr>
            <a:picLocks noChangeAspect="1"/>
          </p:cNvPicPr>
          <p:nvPr/>
        </p:nvPicPr>
        <p:blipFill>
          <a:blip r:embed="rId4"/>
          <a:stretch>
            <a:fillRect/>
          </a:stretch>
        </p:blipFill>
        <p:spPr>
          <a:xfrm>
            <a:off x="0" y="-112142"/>
            <a:ext cx="2034903" cy="2034903"/>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grpSp>
        <p:nvGrpSpPr>
          <p:cNvPr id="151" name="Google Shape;151;p11"/>
          <p:cNvGrpSpPr/>
          <p:nvPr/>
        </p:nvGrpSpPr>
        <p:grpSpPr>
          <a:xfrm>
            <a:off x="5256755" y="5285594"/>
            <a:ext cx="3155423" cy="1603486"/>
            <a:chOff x="6201300" y="3627551"/>
            <a:chExt cx="3155423" cy="1603486"/>
          </a:xfrm>
        </p:grpSpPr>
        <p:pic>
          <p:nvPicPr>
            <p:cNvPr id="152" name="Google Shape;152;p11"/>
            <p:cNvPicPr preferRelativeResize="0"/>
            <p:nvPr/>
          </p:nvPicPr>
          <p:blipFill rotWithShape="1">
            <a:blip r:embed="rId3">
              <a:alphaModFix/>
            </a:blip>
            <a:srcRect b="63380"/>
            <a:stretch/>
          </p:blipFill>
          <p:spPr>
            <a:xfrm>
              <a:off x="6201300" y="3627551"/>
              <a:ext cx="3155423" cy="334849"/>
            </a:xfrm>
            <a:prstGeom prst="rect">
              <a:avLst/>
            </a:prstGeom>
            <a:noFill/>
            <a:ln>
              <a:noFill/>
            </a:ln>
          </p:spPr>
        </p:pic>
        <p:pic>
          <p:nvPicPr>
            <p:cNvPr id="153" name="Google Shape;153;p11"/>
            <p:cNvPicPr preferRelativeResize="0"/>
            <p:nvPr/>
          </p:nvPicPr>
          <p:blipFill rotWithShape="1">
            <a:blip r:embed="rId4">
              <a:alphaModFix/>
            </a:blip>
            <a:srcRect/>
            <a:stretch/>
          </p:blipFill>
          <p:spPr>
            <a:xfrm>
              <a:off x="6413500" y="3945162"/>
              <a:ext cx="2790825" cy="1285875"/>
            </a:xfrm>
            <a:prstGeom prst="rect">
              <a:avLst/>
            </a:prstGeom>
            <a:noFill/>
            <a:ln>
              <a:noFill/>
            </a:ln>
          </p:spPr>
        </p:pic>
      </p:grpSp>
      <p:sp>
        <p:nvSpPr>
          <p:cNvPr id="154" name="Google Shape;154;p11"/>
          <p:cNvSpPr txBox="1">
            <a:spLocks noGrp="1"/>
          </p:cNvSpPr>
          <p:nvPr>
            <p:ph type="title"/>
          </p:nvPr>
        </p:nvSpPr>
        <p:spPr>
          <a:prstGeom prst="rect">
            <a:avLst/>
          </a:prstGeom>
          <a:noFill/>
          <a:ln>
            <a:noFill/>
          </a:ln>
        </p:spPr>
        <p:txBody>
          <a:bodyPr spcFirstLastPara="1" wrap="square" lIns="182875" tIns="182875" rIns="182875" bIns="182875" anchor="ctr" anchorCtr="1">
            <a:normAutofit/>
          </a:bodyPr>
          <a:lstStyle/>
          <a:p>
            <a:pPr marL="0" lvl="0" indent="0" algn="ctr" rtl="0">
              <a:lnSpc>
                <a:spcPct val="100000"/>
              </a:lnSpc>
              <a:spcBef>
                <a:spcPts val="0"/>
              </a:spcBef>
              <a:spcAft>
                <a:spcPts val="0"/>
              </a:spcAft>
              <a:buSzPts val="1400"/>
              <a:buNone/>
            </a:pPr>
            <a:r>
              <a:rPr lang="en-US" sz="4000">
                <a:latin typeface="Amasis MT Pro Black" panose="02040A04050005020304" pitchFamily="18" charset="0"/>
              </a:rPr>
              <a:t>Ideal Year of Scouting</a:t>
            </a:r>
            <a:endParaRPr sz="4000">
              <a:latin typeface="Amasis MT Pro Black" panose="02040A04050005020304" pitchFamily="18" charset="0"/>
            </a:endParaRPr>
          </a:p>
        </p:txBody>
      </p:sp>
      <p:sp>
        <p:nvSpPr>
          <p:cNvPr id="155" name="Google Shape;155;p11"/>
          <p:cNvSpPr txBox="1">
            <a:spLocks noGrp="1"/>
          </p:cNvSpPr>
          <p:nvPr>
            <p:ph idx="1"/>
          </p:nvPr>
        </p:nvSpPr>
        <p:spPr>
          <a:xfrm>
            <a:off x="79328" y="1843454"/>
            <a:ext cx="9601200" cy="5669400"/>
          </a:xfrm>
          <a:prstGeom prst="rect">
            <a:avLst/>
          </a:prstGeom>
          <a:noFill/>
          <a:ln>
            <a:noFill/>
          </a:ln>
        </p:spPr>
        <p:txBody>
          <a:bodyPr spcFirstLastPara="1" wrap="square" lIns="91425" tIns="0" rIns="91425" bIns="91425" anchor="t" anchorCtr="0">
            <a:noAutofit/>
          </a:bodyPr>
          <a:lstStyle/>
          <a:p>
            <a:pPr marL="274320" indent="-274320"/>
            <a:r>
              <a:rPr lang="en-US"/>
              <a:t>Each Unit should work with their district to complete the </a:t>
            </a:r>
            <a:r>
              <a:rPr lang="en-US" i="1" u="sng"/>
              <a:t>new</a:t>
            </a:r>
            <a:r>
              <a:rPr lang="en-US"/>
              <a:t> Ideal Year of Scouting (IYS) form</a:t>
            </a:r>
            <a:endParaRPr/>
          </a:p>
          <a:p>
            <a:pPr marL="548640" marR="0" lvl="1" indent="-274320" algn="l" rtl="0">
              <a:lnSpc>
                <a:spcPct val="100000"/>
              </a:lnSpc>
              <a:spcBef>
                <a:spcPts val="0"/>
              </a:spcBef>
              <a:spcAft>
                <a:spcPts val="0"/>
              </a:spcAft>
              <a:buSzPts val="2400"/>
              <a:buChar char="‒"/>
            </a:pPr>
            <a:r>
              <a:rPr lang="en-US"/>
              <a:t>Monthly guide of activities that will lead the unit towards the Journey to Excellence (JTE) awards</a:t>
            </a:r>
            <a:endParaRPr/>
          </a:p>
          <a:p>
            <a:pPr marL="1005205" lvl="2" indent="-273685" algn="l" rtl="0">
              <a:lnSpc>
                <a:spcPct val="100000"/>
              </a:lnSpc>
              <a:spcBef>
                <a:spcPts val="0"/>
              </a:spcBef>
              <a:spcAft>
                <a:spcPts val="0"/>
              </a:spcAft>
              <a:buSzPts val="2400"/>
              <a:buChar char="‒"/>
            </a:pPr>
            <a:r>
              <a:rPr lang="en-US"/>
              <a:t>Bronze, Silver, Gold</a:t>
            </a:r>
            <a:endParaRPr/>
          </a:p>
          <a:p>
            <a:pPr marL="548640" lvl="1" indent="-274320" algn="l" rtl="0">
              <a:lnSpc>
                <a:spcPct val="100000"/>
              </a:lnSpc>
              <a:spcBef>
                <a:spcPts val="0"/>
              </a:spcBef>
              <a:spcAft>
                <a:spcPts val="0"/>
              </a:spcAft>
              <a:buSzPts val="2400"/>
              <a:buChar char="‒"/>
            </a:pPr>
            <a:r>
              <a:rPr lang="en-US">
                <a:highlight>
                  <a:srgbClr val="FFFF00"/>
                </a:highlight>
              </a:rPr>
              <a:t>Due May 30, 2025</a:t>
            </a:r>
            <a:endParaRPr>
              <a:highlight>
                <a:srgbClr val="FFFF00"/>
              </a:highlight>
            </a:endParaRPr>
          </a:p>
          <a:p>
            <a:pPr marL="548640" marR="0" lvl="1" indent="-121920" algn="l" rtl="0">
              <a:lnSpc>
                <a:spcPct val="100000"/>
              </a:lnSpc>
              <a:spcBef>
                <a:spcPts val="0"/>
              </a:spcBef>
              <a:spcAft>
                <a:spcPts val="0"/>
              </a:spcAft>
              <a:buSzPts val="2400"/>
              <a:buNone/>
            </a:pPr>
            <a:endParaRPr/>
          </a:p>
          <a:p>
            <a:pPr marL="274320" lvl="0" indent="-274320" algn="l" rtl="0">
              <a:lnSpc>
                <a:spcPct val="100000"/>
              </a:lnSpc>
              <a:spcBef>
                <a:spcPts val="0"/>
              </a:spcBef>
              <a:spcAft>
                <a:spcPts val="0"/>
              </a:spcAft>
              <a:buSzPts val="2800"/>
              <a:buChar char="•"/>
            </a:pPr>
            <a:r>
              <a:rPr lang="en-US"/>
              <a:t>Why?</a:t>
            </a:r>
            <a:endParaRPr/>
          </a:p>
          <a:p>
            <a:pPr marL="548640" lvl="1" indent="-274320" algn="l" rtl="0">
              <a:lnSpc>
                <a:spcPct val="100000"/>
              </a:lnSpc>
              <a:spcBef>
                <a:spcPts val="0"/>
              </a:spcBef>
              <a:spcAft>
                <a:spcPts val="0"/>
              </a:spcAft>
              <a:buSzPts val="2400"/>
              <a:buChar char="‒"/>
            </a:pPr>
            <a:r>
              <a:rPr lang="en-US"/>
              <a:t>Planning your year with JTE in mind helps a Unit succeed in all areas!</a:t>
            </a:r>
            <a:endParaRPr/>
          </a:p>
          <a:p>
            <a:pPr marL="548640" lvl="1" indent="-274320" algn="l" rtl="0">
              <a:lnSpc>
                <a:spcPct val="100000"/>
              </a:lnSpc>
              <a:spcBef>
                <a:spcPts val="0"/>
              </a:spcBef>
              <a:spcAft>
                <a:spcPts val="0"/>
              </a:spcAft>
              <a:buSzPts val="2400"/>
              <a:buChar char="‒"/>
            </a:pPr>
            <a:r>
              <a:rPr lang="en-US"/>
              <a:t>Share ownership in the fun of watching the scouts grow by assigning different activities or tasks to leaders and parents too</a:t>
            </a:r>
            <a:endParaRPr/>
          </a:p>
          <a:p>
            <a:pPr marL="1005205" lvl="2" indent="-273685" algn="l" rtl="0">
              <a:lnSpc>
                <a:spcPct val="100000"/>
              </a:lnSpc>
              <a:spcBef>
                <a:spcPts val="0"/>
              </a:spcBef>
              <a:spcAft>
                <a:spcPts val="0"/>
              </a:spcAft>
              <a:buSzPts val="2000"/>
              <a:buChar char="•"/>
            </a:pPr>
            <a:r>
              <a:rPr lang="en-US"/>
              <a:t>Involve everyone in Scouting!</a:t>
            </a:r>
            <a:endParaRPr/>
          </a:p>
        </p:txBody>
      </p:sp>
      <p:pic>
        <p:nvPicPr>
          <p:cNvPr id="2" name="Picture 1" descr="A yellow and blue logo with a wolf face&#10;&#10;AI-generated content may be incorrect.">
            <a:extLst>
              <a:ext uri="{FF2B5EF4-FFF2-40B4-BE49-F238E27FC236}">
                <a16:creationId xmlns:a16="http://schemas.microsoft.com/office/drawing/2014/main" id="{61F71205-208E-FA5F-FC09-E16341FCF42B}"/>
              </a:ext>
            </a:extLst>
          </p:cNvPr>
          <p:cNvPicPr>
            <a:picLocks noChangeAspect="1"/>
          </p:cNvPicPr>
          <p:nvPr/>
        </p:nvPicPr>
        <p:blipFill>
          <a:blip r:embed="rId5"/>
          <a:stretch>
            <a:fillRect/>
          </a:stretch>
        </p:blipFill>
        <p:spPr>
          <a:xfrm>
            <a:off x="7901926" y="76984"/>
            <a:ext cx="2034902" cy="2034902"/>
          </a:xfrm>
          <a:prstGeom prst="rect">
            <a:avLst/>
          </a:prstGeom>
        </p:spPr>
      </p:pic>
      <p:pic>
        <p:nvPicPr>
          <p:cNvPr id="3" name="Picture 2" descr="A logo on a black background&#10;&#10;AI-generated content may be incorrect.">
            <a:extLst>
              <a:ext uri="{FF2B5EF4-FFF2-40B4-BE49-F238E27FC236}">
                <a16:creationId xmlns:a16="http://schemas.microsoft.com/office/drawing/2014/main" id="{7A6B8B04-717C-7FE1-ADC4-ED24D44EC93C}"/>
              </a:ext>
            </a:extLst>
          </p:cNvPr>
          <p:cNvPicPr>
            <a:picLocks noChangeAspect="1"/>
          </p:cNvPicPr>
          <p:nvPr/>
        </p:nvPicPr>
        <p:blipFill>
          <a:blip r:embed="rId6"/>
          <a:stretch>
            <a:fillRect/>
          </a:stretch>
        </p:blipFill>
        <p:spPr>
          <a:xfrm>
            <a:off x="79328" y="-165179"/>
            <a:ext cx="2207877" cy="2207877"/>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sp>
        <p:nvSpPr>
          <p:cNvPr id="160" name="Google Shape;160;p9"/>
          <p:cNvSpPr txBox="1">
            <a:spLocks noGrp="1"/>
          </p:cNvSpPr>
          <p:nvPr>
            <p:ph type="title"/>
          </p:nvPr>
        </p:nvSpPr>
        <p:spPr>
          <a:prstGeom prst="rect">
            <a:avLst/>
          </a:prstGeom>
          <a:noFill/>
          <a:ln>
            <a:noFill/>
          </a:ln>
        </p:spPr>
        <p:txBody>
          <a:bodyPr spcFirstLastPara="1" wrap="square" lIns="182875" tIns="182875" rIns="182875" bIns="182875" anchor="ctr" anchorCtr="1">
            <a:normAutofit/>
          </a:bodyPr>
          <a:lstStyle/>
          <a:p>
            <a:pPr marL="0" lvl="0" indent="0" algn="ctr" rtl="0">
              <a:lnSpc>
                <a:spcPct val="100000"/>
              </a:lnSpc>
              <a:spcBef>
                <a:spcPts val="0"/>
              </a:spcBef>
              <a:spcAft>
                <a:spcPts val="0"/>
              </a:spcAft>
              <a:buSzPts val="1400"/>
              <a:buNone/>
            </a:pPr>
            <a:r>
              <a:rPr lang="en-US" sz="3200">
                <a:latin typeface="Amasis MT Pro Black" panose="02040A04050005020304" pitchFamily="18" charset="0"/>
              </a:rPr>
              <a:t>Unit/Committee Planning</a:t>
            </a:r>
            <a:endParaRPr sz="3200">
              <a:latin typeface="Amasis MT Pro Black" panose="02040A04050005020304" pitchFamily="18" charset="0"/>
            </a:endParaRPr>
          </a:p>
        </p:txBody>
      </p:sp>
      <p:sp>
        <p:nvSpPr>
          <p:cNvPr id="161" name="Google Shape;161;p9"/>
          <p:cNvSpPr txBox="1">
            <a:spLocks noGrp="1"/>
          </p:cNvSpPr>
          <p:nvPr>
            <p:ph idx="1"/>
          </p:nvPr>
        </p:nvSpPr>
        <p:spPr>
          <a:xfrm>
            <a:off x="182562" y="2421685"/>
            <a:ext cx="9601200" cy="5669400"/>
          </a:xfrm>
          <a:prstGeom prst="rect">
            <a:avLst/>
          </a:prstGeom>
          <a:noFill/>
          <a:ln>
            <a:noFill/>
          </a:ln>
        </p:spPr>
        <p:txBody>
          <a:bodyPr spcFirstLastPara="1" wrap="square" lIns="91425" tIns="0" rIns="91425" bIns="91425" anchor="t" anchorCtr="0">
            <a:noAutofit/>
          </a:bodyPr>
          <a:lstStyle/>
          <a:p>
            <a:pPr marL="274320" lvl="0" indent="-274320" algn="l" rtl="0">
              <a:lnSpc>
                <a:spcPct val="100000"/>
              </a:lnSpc>
              <a:spcBef>
                <a:spcPts val="0"/>
              </a:spcBef>
              <a:spcAft>
                <a:spcPts val="0"/>
              </a:spcAft>
              <a:buClr>
                <a:schemeClr val="dk1"/>
              </a:buClr>
              <a:buSzPts val="2800"/>
              <a:buFont typeface="Arial"/>
              <a:buChar char="•"/>
            </a:pPr>
            <a:r>
              <a:rPr lang="en-US"/>
              <a:t>It starts this summer!</a:t>
            </a:r>
            <a:endParaRPr/>
          </a:p>
          <a:p>
            <a:pPr marL="548640" lvl="1" indent="-274320" algn="l" rtl="0">
              <a:lnSpc>
                <a:spcPct val="100000"/>
              </a:lnSpc>
              <a:spcBef>
                <a:spcPts val="300"/>
              </a:spcBef>
              <a:spcAft>
                <a:spcPts val="0"/>
              </a:spcAft>
              <a:buClr>
                <a:schemeClr val="dk1"/>
              </a:buClr>
              <a:buSzPts val="2400"/>
              <a:buChar char="‒"/>
            </a:pPr>
            <a:r>
              <a:rPr lang="en-US"/>
              <a:t>Intentionally begin the school year WITH A PLAN</a:t>
            </a:r>
            <a:endParaRPr/>
          </a:p>
          <a:p>
            <a:pPr marL="548640" lvl="1" indent="-274320" algn="l" rtl="0">
              <a:lnSpc>
                <a:spcPct val="100000"/>
              </a:lnSpc>
              <a:spcBef>
                <a:spcPts val="300"/>
              </a:spcBef>
              <a:spcAft>
                <a:spcPts val="0"/>
              </a:spcAft>
              <a:buClr>
                <a:schemeClr val="dk1"/>
              </a:buClr>
              <a:buSzPts val="2400"/>
              <a:buChar char="‒"/>
            </a:pPr>
            <a:r>
              <a:rPr lang="en-US"/>
              <a:t>Plan out the entire 2025-2026 school year with pack meetings, outings, and campouts</a:t>
            </a:r>
            <a:endParaRPr/>
          </a:p>
          <a:p>
            <a:pPr marL="548640" lvl="1" indent="-274320" algn="l" rtl="0">
              <a:lnSpc>
                <a:spcPct val="100000"/>
              </a:lnSpc>
              <a:spcBef>
                <a:spcPts val="300"/>
              </a:spcBef>
              <a:spcAft>
                <a:spcPts val="0"/>
              </a:spcAft>
              <a:buClr>
                <a:schemeClr val="dk1"/>
              </a:buClr>
              <a:buSzPts val="2400"/>
              <a:buChar char="‒"/>
            </a:pPr>
            <a:r>
              <a:rPr lang="en-US"/>
              <a:t>INCLUDE DISTRICT EVENTS! </a:t>
            </a:r>
            <a:r>
              <a:rPr lang="en-US" i="1"/>
              <a:t>Council calendar available in July 2025</a:t>
            </a:r>
            <a:endParaRPr i="1"/>
          </a:p>
          <a:p>
            <a:pPr marL="548640" lvl="1" indent="-274320" algn="l" rtl="0">
              <a:lnSpc>
                <a:spcPct val="100000"/>
              </a:lnSpc>
              <a:spcBef>
                <a:spcPts val="300"/>
              </a:spcBef>
              <a:spcAft>
                <a:spcPts val="0"/>
              </a:spcAft>
              <a:buClr>
                <a:schemeClr val="dk1"/>
              </a:buClr>
              <a:buSzPts val="2400"/>
              <a:buChar char="‒"/>
            </a:pPr>
            <a:r>
              <a:rPr lang="en-US"/>
              <a:t>Make a pack newsletter</a:t>
            </a:r>
            <a:endParaRPr/>
          </a:p>
          <a:p>
            <a:pPr marL="548640" lvl="1" indent="-121920" algn="l" rtl="0">
              <a:lnSpc>
                <a:spcPct val="100000"/>
              </a:lnSpc>
              <a:spcBef>
                <a:spcPts val="300"/>
              </a:spcBef>
              <a:spcAft>
                <a:spcPts val="0"/>
              </a:spcAft>
              <a:buClr>
                <a:schemeClr val="dk1"/>
              </a:buClr>
              <a:buSzPts val="2400"/>
              <a:buNone/>
            </a:pPr>
            <a:endParaRPr/>
          </a:p>
          <a:p>
            <a:pPr marL="274320" lvl="0" indent="-274320" algn="l" rtl="0">
              <a:lnSpc>
                <a:spcPct val="100000"/>
              </a:lnSpc>
              <a:spcBef>
                <a:spcPts val="300"/>
              </a:spcBef>
              <a:spcAft>
                <a:spcPts val="0"/>
              </a:spcAft>
              <a:buClr>
                <a:schemeClr val="dk1"/>
              </a:buClr>
              <a:buSzPts val="2800"/>
              <a:buFont typeface="Arial"/>
              <a:buChar char="•"/>
            </a:pPr>
            <a:r>
              <a:rPr lang="en-US"/>
              <a:t>Know how to plan a successful recruitment event</a:t>
            </a:r>
            <a:endParaRPr/>
          </a:p>
          <a:p>
            <a:pPr marL="548640" lvl="1" indent="-274320" algn="l" rtl="0">
              <a:lnSpc>
                <a:spcPct val="100000"/>
              </a:lnSpc>
              <a:spcBef>
                <a:spcPts val="300"/>
              </a:spcBef>
              <a:spcAft>
                <a:spcPts val="0"/>
              </a:spcAft>
              <a:buClr>
                <a:schemeClr val="dk1"/>
              </a:buClr>
              <a:buSzPts val="2400"/>
              <a:buChar char="‒"/>
            </a:pPr>
            <a:r>
              <a:rPr lang="en-US"/>
              <a:t>Prepare/train your committee to recruit – it’s a pack/unit effort</a:t>
            </a:r>
            <a:endParaRPr/>
          </a:p>
          <a:p>
            <a:pPr marL="548640" lvl="1" indent="-274320" algn="l" rtl="0">
              <a:lnSpc>
                <a:spcPct val="100000"/>
              </a:lnSpc>
              <a:spcBef>
                <a:spcPts val="300"/>
              </a:spcBef>
              <a:spcAft>
                <a:spcPts val="0"/>
              </a:spcAft>
              <a:buClr>
                <a:schemeClr val="dk1"/>
              </a:buClr>
              <a:buSzPts val="2400"/>
              <a:buChar char="‒"/>
            </a:pPr>
            <a:r>
              <a:rPr lang="en-US"/>
              <a:t>Fun games, personal and passionate stories, SHOW THEM THE FUN!</a:t>
            </a:r>
            <a:endParaRPr/>
          </a:p>
          <a:p>
            <a:pPr marL="548640" lvl="1" indent="-274320" algn="l" rtl="0">
              <a:lnSpc>
                <a:spcPct val="100000"/>
              </a:lnSpc>
              <a:spcBef>
                <a:spcPts val="300"/>
              </a:spcBef>
              <a:spcAft>
                <a:spcPts val="0"/>
              </a:spcAft>
              <a:buClr>
                <a:schemeClr val="dk1"/>
              </a:buClr>
              <a:buSzPts val="2400"/>
              <a:buChar char="‒"/>
            </a:pPr>
            <a:r>
              <a:rPr lang="en-US"/>
              <a:t>Ice cream socials, burger burns, hot dogs and s’mores</a:t>
            </a:r>
            <a:endParaRPr/>
          </a:p>
          <a:p>
            <a:pPr marL="1371600" lvl="2" indent="-355600" algn="l" rtl="0">
              <a:lnSpc>
                <a:spcPct val="100000"/>
              </a:lnSpc>
              <a:spcBef>
                <a:spcPts val="300"/>
              </a:spcBef>
              <a:spcAft>
                <a:spcPts val="0"/>
              </a:spcAft>
              <a:buSzPts val="2000"/>
              <a:buChar char="•"/>
            </a:pPr>
            <a:r>
              <a:rPr lang="en-US"/>
              <a:t>The </a:t>
            </a:r>
            <a:r>
              <a:rPr lang="en-US" u="sng">
                <a:solidFill>
                  <a:schemeClr val="hlink"/>
                </a:solidFill>
                <a:hlinkClick r:id="rId3">
                  <a:extLst>
                    <a:ext uri="{A12FA001-AC4F-418D-AE19-62706E023703}">
                      <ahyp:hlinkClr xmlns:ahyp="http://schemas.microsoft.com/office/drawing/2018/hyperlinkcolor" val="tx"/>
                    </a:ext>
                  </a:extLst>
                </a:hlinkClick>
              </a:rPr>
              <a:t>Leader Guide</a:t>
            </a:r>
            <a:r>
              <a:rPr lang="en-US"/>
              <a:t> has details on recruiting and organizing a Sign Up For Scouting night (under Resources for Leaders)</a:t>
            </a:r>
            <a:endParaRPr/>
          </a:p>
        </p:txBody>
      </p:sp>
      <p:sp>
        <p:nvSpPr>
          <p:cNvPr id="162" name="Google Shape;162;p9"/>
          <p:cNvSpPr txBox="1"/>
          <p:nvPr/>
        </p:nvSpPr>
        <p:spPr>
          <a:xfrm>
            <a:off x="9528150" y="4028450"/>
            <a:ext cx="9144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 name="Picture 1" descr="A yellow and blue logo with a wolf face&#10;&#10;AI-generated content may be incorrect.">
            <a:extLst>
              <a:ext uri="{FF2B5EF4-FFF2-40B4-BE49-F238E27FC236}">
                <a16:creationId xmlns:a16="http://schemas.microsoft.com/office/drawing/2014/main" id="{1D36E0A3-BFC6-73A3-3519-5EE18959EB50}"/>
              </a:ext>
            </a:extLst>
          </p:cNvPr>
          <p:cNvPicPr>
            <a:picLocks noChangeAspect="1"/>
          </p:cNvPicPr>
          <p:nvPr/>
        </p:nvPicPr>
        <p:blipFill>
          <a:blip r:embed="rId4"/>
          <a:stretch>
            <a:fillRect/>
          </a:stretch>
        </p:blipFill>
        <p:spPr>
          <a:xfrm>
            <a:off x="7901926" y="76984"/>
            <a:ext cx="2034902" cy="2034902"/>
          </a:xfrm>
          <a:prstGeom prst="rect">
            <a:avLst/>
          </a:prstGeom>
        </p:spPr>
      </p:pic>
      <p:pic>
        <p:nvPicPr>
          <p:cNvPr id="3" name="Picture 2" descr="A logo on a black background&#10;&#10;AI-generated content may be incorrect.">
            <a:extLst>
              <a:ext uri="{FF2B5EF4-FFF2-40B4-BE49-F238E27FC236}">
                <a16:creationId xmlns:a16="http://schemas.microsoft.com/office/drawing/2014/main" id="{9B3A2FC5-2B3F-6FF1-89CE-374A70B9A352}"/>
              </a:ext>
            </a:extLst>
          </p:cNvPr>
          <p:cNvPicPr>
            <a:picLocks noChangeAspect="1"/>
          </p:cNvPicPr>
          <p:nvPr/>
        </p:nvPicPr>
        <p:blipFill>
          <a:blip r:embed="rId5"/>
          <a:stretch>
            <a:fillRect/>
          </a:stretch>
        </p:blipFill>
        <p:spPr>
          <a:xfrm>
            <a:off x="79328" y="-165179"/>
            <a:ext cx="2207877" cy="2207877"/>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168" name="Google Shape;168;p10"/>
          <p:cNvSpPr txBox="1">
            <a:spLocks noGrp="1"/>
          </p:cNvSpPr>
          <p:nvPr>
            <p:ph type="title"/>
          </p:nvPr>
        </p:nvSpPr>
        <p:spPr>
          <a:prstGeom prst="rect">
            <a:avLst/>
          </a:prstGeom>
          <a:noFill/>
          <a:ln>
            <a:noFill/>
          </a:ln>
        </p:spPr>
        <p:txBody>
          <a:bodyPr spcFirstLastPara="1" wrap="square" lIns="182875" tIns="182875" rIns="182875" bIns="182875" anchor="ctr" anchorCtr="1">
            <a:normAutofit/>
          </a:bodyPr>
          <a:lstStyle/>
          <a:p>
            <a:pPr marL="0" lvl="0" indent="0" algn="ctr" rtl="0">
              <a:lnSpc>
                <a:spcPct val="100000"/>
              </a:lnSpc>
              <a:spcBef>
                <a:spcPts val="0"/>
              </a:spcBef>
              <a:spcAft>
                <a:spcPts val="0"/>
              </a:spcAft>
              <a:buSzPts val="1400"/>
              <a:buNone/>
            </a:pPr>
            <a:r>
              <a:rPr lang="en-US" sz="3200">
                <a:latin typeface="Amasis MT Pro Black" panose="02040A04050005020304" pitchFamily="18" charset="0"/>
              </a:rPr>
              <a:t>Unit/Committee Planning</a:t>
            </a:r>
            <a:endParaRPr sz="3200">
              <a:latin typeface="Amasis MT Pro Black" panose="02040A04050005020304" pitchFamily="18" charset="0"/>
            </a:endParaRPr>
          </a:p>
        </p:txBody>
      </p:sp>
      <p:sp>
        <p:nvSpPr>
          <p:cNvPr id="169" name="Google Shape;169;p10"/>
          <p:cNvSpPr txBox="1">
            <a:spLocks noGrp="1"/>
          </p:cNvSpPr>
          <p:nvPr>
            <p:ph idx="1"/>
          </p:nvPr>
        </p:nvSpPr>
        <p:spPr>
          <a:prstGeom prst="rect">
            <a:avLst/>
          </a:prstGeom>
          <a:noFill/>
          <a:ln>
            <a:noFill/>
          </a:ln>
        </p:spPr>
        <p:txBody>
          <a:bodyPr spcFirstLastPara="1" wrap="square" lIns="91425" tIns="0" rIns="91425" bIns="91425" anchor="t" anchorCtr="0">
            <a:noAutofit/>
          </a:bodyPr>
          <a:lstStyle/>
          <a:p>
            <a:pPr marL="274320" lvl="0" indent="-274320" algn="l" rtl="0">
              <a:lnSpc>
                <a:spcPct val="100000"/>
              </a:lnSpc>
              <a:spcBef>
                <a:spcPts val="0"/>
              </a:spcBef>
              <a:spcAft>
                <a:spcPts val="0"/>
              </a:spcAft>
              <a:buClr>
                <a:schemeClr val="dk1"/>
              </a:buClr>
              <a:buSzPts val="2800"/>
              <a:buFont typeface="Arial"/>
              <a:buChar char="•"/>
            </a:pPr>
            <a:r>
              <a:rPr lang="en-US"/>
              <a:t>We have the tools!</a:t>
            </a:r>
            <a:endParaRPr/>
          </a:p>
          <a:p>
            <a:pPr marL="548640" lvl="1" indent="-274320" algn="l" rtl="0">
              <a:lnSpc>
                <a:spcPct val="100000"/>
              </a:lnSpc>
              <a:spcBef>
                <a:spcPts val="300"/>
              </a:spcBef>
              <a:spcAft>
                <a:spcPts val="0"/>
              </a:spcAft>
              <a:buClr>
                <a:schemeClr val="dk1"/>
              </a:buClr>
              <a:buSzPts val="2400"/>
              <a:buChar char="‒"/>
            </a:pPr>
            <a:r>
              <a:rPr lang="en-US"/>
              <a:t>Your district team can provide you with</a:t>
            </a:r>
            <a:endParaRPr/>
          </a:p>
          <a:p>
            <a:pPr marL="822960" lvl="2" indent="-274320" algn="l" rtl="0">
              <a:lnSpc>
                <a:spcPct val="100000"/>
              </a:lnSpc>
              <a:spcBef>
                <a:spcPts val="300"/>
              </a:spcBef>
              <a:spcAft>
                <a:spcPts val="0"/>
              </a:spcAft>
              <a:buClr>
                <a:schemeClr val="dk1"/>
              </a:buClr>
              <a:buSzPts val="2000"/>
              <a:buFont typeface="Arial"/>
              <a:buChar char="•"/>
            </a:pPr>
            <a:r>
              <a:rPr lang="en-US"/>
              <a:t>Flyers</a:t>
            </a:r>
            <a:endParaRPr/>
          </a:p>
          <a:p>
            <a:pPr marL="822960" lvl="2" indent="-274320" algn="l" rtl="0">
              <a:lnSpc>
                <a:spcPct val="100000"/>
              </a:lnSpc>
              <a:spcBef>
                <a:spcPts val="300"/>
              </a:spcBef>
              <a:spcAft>
                <a:spcPts val="0"/>
              </a:spcAft>
              <a:buClr>
                <a:schemeClr val="dk1"/>
              </a:buClr>
              <a:buSzPts val="2000"/>
              <a:buFont typeface="Arial"/>
              <a:buChar char="•"/>
            </a:pPr>
            <a:r>
              <a:rPr lang="en-US"/>
              <a:t>Yard signs</a:t>
            </a:r>
            <a:endParaRPr/>
          </a:p>
          <a:p>
            <a:pPr marL="822960" lvl="2" indent="-274320" algn="l" rtl="0">
              <a:lnSpc>
                <a:spcPct val="100000"/>
              </a:lnSpc>
              <a:spcBef>
                <a:spcPts val="300"/>
              </a:spcBef>
              <a:spcAft>
                <a:spcPts val="0"/>
              </a:spcAft>
              <a:buClr>
                <a:schemeClr val="dk1"/>
              </a:buClr>
              <a:buSzPts val="2000"/>
              <a:buFont typeface="Arial"/>
              <a:buChar char="•"/>
            </a:pPr>
            <a:r>
              <a:rPr lang="en-US"/>
              <a:t>Tri-folds</a:t>
            </a:r>
            <a:endParaRPr/>
          </a:p>
          <a:p>
            <a:pPr marL="548640" lvl="1" indent="-274320" algn="l" rtl="0">
              <a:lnSpc>
                <a:spcPct val="100000"/>
              </a:lnSpc>
              <a:spcBef>
                <a:spcPts val="300"/>
              </a:spcBef>
              <a:spcAft>
                <a:spcPts val="0"/>
              </a:spcAft>
              <a:buClr>
                <a:schemeClr val="dk1"/>
              </a:buClr>
              <a:buSzPts val="2400"/>
              <a:buChar char="‒"/>
            </a:pPr>
            <a:r>
              <a:rPr lang="en-US"/>
              <a:t>Business cards are cheap and easy to make</a:t>
            </a:r>
            <a:endParaRPr/>
          </a:p>
          <a:p>
            <a:pPr marL="548640" lvl="1" indent="-274320" algn="l" rtl="0">
              <a:lnSpc>
                <a:spcPct val="100000"/>
              </a:lnSpc>
              <a:spcBef>
                <a:spcPts val="300"/>
              </a:spcBef>
              <a:spcAft>
                <a:spcPts val="0"/>
              </a:spcAft>
              <a:buClr>
                <a:schemeClr val="dk1"/>
              </a:buClr>
              <a:buSzPts val="2400"/>
              <a:buChar char="‒"/>
            </a:pPr>
            <a:r>
              <a:rPr lang="en-US"/>
              <a:t>Give your recruits SOMETHING to take home!</a:t>
            </a:r>
            <a:endParaRPr/>
          </a:p>
          <a:p>
            <a:pPr marL="548640" lvl="1" indent="-121920" algn="l" rtl="0">
              <a:lnSpc>
                <a:spcPct val="100000"/>
              </a:lnSpc>
              <a:spcBef>
                <a:spcPts val="300"/>
              </a:spcBef>
              <a:spcAft>
                <a:spcPts val="0"/>
              </a:spcAft>
              <a:buClr>
                <a:schemeClr val="dk1"/>
              </a:buClr>
              <a:buSzPts val="2400"/>
              <a:buNone/>
            </a:pPr>
            <a:endParaRPr/>
          </a:p>
          <a:p>
            <a:pPr marL="274320" lvl="0" indent="-274320" algn="l" rtl="0">
              <a:lnSpc>
                <a:spcPct val="100000"/>
              </a:lnSpc>
              <a:spcBef>
                <a:spcPts val="300"/>
              </a:spcBef>
              <a:spcAft>
                <a:spcPts val="0"/>
              </a:spcAft>
              <a:buClr>
                <a:schemeClr val="dk1"/>
              </a:buClr>
              <a:buSzPts val="2800"/>
              <a:buFont typeface="Arial"/>
              <a:buChar char="•"/>
            </a:pPr>
            <a:r>
              <a:rPr lang="en-US"/>
              <a:t>Set a goal</a:t>
            </a:r>
            <a:endParaRPr/>
          </a:p>
          <a:p>
            <a:pPr marL="548640" lvl="1" indent="-274320" algn="l" rtl="0">
              <a:lnSpc>
                <a:spcPct val="100000"/>
              </a:lnSpc>
              <a:spcBef>
                <a:spcPts val="300"/>
              </a:spcBef>
              <a:spcAft>
                <a:spcPts val="0"/>
              </a:spcAft>
              <a:buClr>
                <a:schemeClr val="dk1"/>
              </a:buClr>
              <a:buSzPts val="2400"/>
              <a:buChar char="‒"/>
            </a:pPr>
            <a:r>
              <a:rPr lang="en-US"/>
              <a:t>Quivira Council’s goal is 10% new youth from December</a:t>
            </a:r>
            <a:endParaRPr/>
          </a:p>
          <a:p>
            <a:pPr marL="548640" lvl="1" indent="-274320" algn="l" rtl="0">
              <a:lnSpc>
                <a:spcPct val="100000"/>
              </a:lnSpc>
              <a:spcBef>
                <a:spcPts val="300"/>
              </a:spcBef>
              <a:spcAft>
                <a:spcPts val="0"/>
              </a:spcAft>
              <a:buClr>
                <a:schemeClr val="dk1"/>
              </a:buClr>
              <a:buSzPts val="2400"/>
              <a:buChar char="‒"/>
            </a:pPr>
            <a:r>
              <a:rPr lang="en-US"/>
              <a:t>What is your unit’s goal?</a:t>
            </a:r>
            <a:endParaRPr/>
          </a:p>
        </p:txBody>
      </p:sp>
      <p:pic>
        <p:nvPicPr>
          <p:cNvPr id="2" name="Picture 1" descr="A yellow and blue logo with a wolf face&#10;&#10;AI-generated content may be incorrect.">
            <a:extLst>
              <a:ext uri="{FF2B5EF4-FFF2-40B4-BE49-F238E27FC236}">
                <a16:creationId xmlns:a16="http://schemas.microsoft.com/office/drawing/2014/main" id="{43074C00-32FD-079E-04AC-6D87BF500ACA}"/>
              </a:ext>
            </a:extLst>
          </p:cNvPr>
          <p:cNvPicPr>
            <a:picLocks noChangeAspect="1"/>
          </p:cNvPicPr>
          <p:nvPr/>
        </p:nvPicPr>
        <p:blipFill>
          <a:blip r:embed="rId3"/>
          <a:stretch>
            <a:fillRect/>
          </a:stretch>
        </p:blipFill>
        <p:spPr>
          <a:xfrm>
            <a:off x="7901926" y="76984"/>
            <a:ext cx="2034902" cy="2034902"/>
          </a:xfrm>
          <a:prstGeom prst="rect">
            <a:avLst/>
          </a:prstGeom>
        </p:spPr>
      </p:pic>
      <p:pic>
        <p:nvPicPr>
          <p:cNvPr id="3" name="Picture 2" descr="A logo on a black background&#10;&#10;AI-generated content may be incorrect.">
            <a:extLst>
              <a:ext uri="{FF2B5EF4-FFF2-40B4-BE49-F238E27FC236}">
                <a16:creationId xmlns:a16="http://schemas.microsoft.com/office/drawing/2014/main" id="{4D4AC945-16E5-D0EB-AEF2-66BA4B9FE18E}"/>
              </a:ext>
            </a:extLst>
          </p:cNvPr>
          <p:cNvPicPr>
            <a:picLocks noChangeAspect="1"/>
          </p:cNvPicPr>
          <p:nvPr/>
        </p:nvPicPr>
        <p:blipFill>
          <a:blip r:embed="rId4"/>
          <a:stretch>
            <a:fillRect/>
          </a:stretch>
        </p:blipFill>
        <p:spPr>
          <a:xfrm>
            <a:off x="79328" y="-165179"/>
            <a:ext cx="2207877" cy="2207877"/>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sp>
        <p:nvSpPr>
          <p:cNvPr id="175" name="Google Shape;175;p12"/>
          <p:cNvSpPr txBox="1">
            <a:spLocks noGrp="1"/>
          </p:cNvSpPr>
          <p:nvPr>
            <p:ph type="title"/>
          </p:nvPr>
        </p:nvSpPr>
        <p:spPr>
          <a:prstGeom prst="rect">
            <a:avLst/>
          </a:prstGeom>
          <a:noFill/>
          <a:ln>
            <a:noFill/>
          </a:ln>
        </p:spPr>
        <p:txBody>
          <a:bodyPr spcFirstLastPara="1" wrap="square" lIns="182875" tIns="182875" rIns="182875" bIns="182875" anchor="ctr" anchorCtr="1">
            <a:normAutofit/>
          </a:bodyPr>
          <a:lstStyle/>
          <a:p>
            <a:pPr marL="0" lvl="0" indent="0" algn="ctr" rtl="0">
              <a:lnSpc>
                <a:spcPct val="100000"/>
              </a:lnSpc>
              <a:spcBef>
                <a:spcPts val="0"/>
              </a:spcBef>
              <a:spcAft>
                <a:spcPts val="0"/>
              </a:spcAft>
              <a:buSzPts val="1400"/>
              <a:buNone/>
            </a:pPr>
            <a:r>
              <a:rPr lang="en-US" sz="4400">
                <a:latin typeface="Amasis MT Pro Black" panose="02040A04050005020304" pitchFamily="18" charset="0"/>
              </a:rPr>
              <a:t>School Open House</a:t>
            </a:r>
            <a:endParaRPr sz="4400">
              <a:latin typeface="Amasis MT Pro Black" panose="02040A04050005020304" pitchFamily="18" charset="0"/>
            </a:endParaRPr>
          </a:p>
        </p:txBody>
      </p:sp>
      <p:sp>
        <p:nvSpPr>
          <p:cNvPr id="176" name="Google Shape;176;p12"/>
          <p:cNvSpPr txBox="1">
            <a:spLocks noGrp="1"/>
          </p:cNvSpPr>
          <p:nvPr>
            <p:ph idx="1"/>
          </p:nvPr>
        </p:nvSpPr>
        <p:spPr>
          <a:prstGeom prst="rect">
            <a:avLst/>
          </a:prstGeom>
          <a:noFill/>
          <a:ln>
            <a:noFill/>
          </a:ln>
        </p:spPr>
        <p:txBody>
          <a:bodyPr spcFirstLastPara="1" wrap="square" lIns="91425" tIns="0" rIns="91425" bIns="91425" anchor="t" anchorCtr="0">
            <a:noAutofit/>
          </a:bodyPr>
          <a:lstStyle/>
          <a:p>
            <a:pPr marL="0" lvl="0" indent="0" algn="ctr" rtl="0">
              <a:lnSpc>
                <a:spcPct val="100000"/>
              </a:lnSpc>
              <a:spcBef>
                <a:spcPts val="300"/>
              </a:spcBef>
              <a:spcAft>
                <a:spcPts val="0"/>
              </a:spcAft>
              <a:buSzPts val="2800"/>
              <a:buNone/>
            </a:pPr>
            <a:r>
              <a:rPr lang="en-US"/>
              <a:t>Live Demo!</a:t>
            </a:r>
            <a:endParaRPr/>
          </a:p>
          <a:p>
            <a:pPr marL="0" lvl="0" indent="0" algn="l" rtl="0">
              <a:lnSpc>
                <a:spcPct val="100000"/>
              </a:lnSpc>
              <a:spcBef>
                <a:spcPts val="300"/>
              </a:spcBef>
              <a:spcAft>
                <a:spcPts val="0"/>
              </a:spcAft>
              <a:buSzPts val="2800"/>
              <a:buNone/>
            </a:pPr>
            <a:endParaRPr/>
          </a:p>
          <a:p>
            <a:pPr marL="274320" marR="0" lvl="0" indent="-274320" algn="l" rtl="0">
              <a:lnSpc>
                <a:spcPct val="100000"/>
              </a:lnSpc>
              <a:spcBef>
                <a:spcPts val="300"/>
              </a:spcBef>
              <a:spcAft>
                <a:spcPts val="0"/>
              </a:spcAft>
              <a:buSzPts val="2800"/>
              <a:buChar char="•"/>
            </a:pPr>
            <a:r>
              <a:rPr lang="en-US"/>
              <a:t>Get permission from each school and plan to have a table with Pack information set up</a:t>
            </a:r>
            <a:endParaRPr/>
          </a:p>
          <a:p>
            <a:pPr marL="914400" marR="0" lvl="1" indent="-381000" algn="l" rtl="0">
              <a:lnSpc>
                <a:spcPct val="100000"/>
              </a:lnSpc>
              <a:spcBef>
                <a:spcPts val="0"/>
              </a:spcBef>
              <a:spcAft>
                <a:spcPts val="0"/>
              </a:spcAft>
              <a:buSzPts val="2400"/>
              <a:buChar char="‒"/>
            </a:pPr>
            <a:r>
              <a:rPr lang="en-US"/>
              <a:t>Get the date, time</a:t>
            </a:r>
            <a:endParaRPr/>
          </a:p>
          <a:p>
            <a:pPr marL="914400" marR="0" lvl="1" indent="-381000" algn="l" rtl="0">
              <a:lnSpc>
                <a:spcPct val="100000"/>
              </a:lnSpc>
              <a:spcBef>
                <a:spcPts val="0"/>
              </a:spcBef>
              <a:spcAft>
                <a:spcPts val="0"/>
              </a:spcAft>
              <a:buSzPts val="2400"/>
              <a:buChar char="‒"/>
            </a:pPr>
            <a:r>
              <a:rPr lang="en-US"/>
              <a:t>Have volunteers from the unit there</a:t>
            </a:r>
            <a:endParaRPr/>
          </a:p>
          <a:p>
            <a:pPr marL="914400" marR="0" lvl="1" indent="-381000" algn="l" rtl="0">
              <a:lnSpc>
                <a:spcPct val="100000"/>
              </a:lnSpc>
              <a:spcBef>
                <a:spcPts val="0"/>
              </a:spcBef>
              <a:spcAft>
                <a:spcPts val="0"/>
              </a:spcAft>
              <a:buSzPts val="2400"/>
              <a:buChar char="‒"/>
            </a:pPr>
            <a:r>
              <a:rPr lang="en-US"/>
              <a:t>Utilize </a:t>
            </a:r>
            <a:r>
              <a:rPr lang="en-US" sz="2400"/>
              <a:t>shifts if needed</a:t>
            </a:r>
            <a:endParaRPr sz="2400"/>
          </a:p>
          <a:p>
            <a:pPr marL="914400" marR="0" lvl="0" indent="0" algn="l" rtl="0">
              <a:lnSpc>
                <a:spcPct val="100000"/>
              </a:lnSpc>
              <a:spcBef>
                <a:spcPts val="0"/>
              </a:spcBef>
              <a:spcAft>
                <a:spcPts val="0"/>
              </a:spcAft>
              <a:buNone/>
            </a:pPr>
            <a:endParaRPr/>
          </a:p>
          <a:p>
            <a:pPr marL="274320" marR="0" lvl="0" indent="-274320" algn="l" rtl="0">
              <a:lnSpc>
                <a:spcPct val="100000"/>
              </a:lnSpc>
              <a:spcBef>
                <a:spcPts val="0"/>
              </a:spcBef>
              <a:spcAft>
                <a:spcPts val="0"/>
              </a:spcAft>
              <a:buSzPts val="2800"/>
              <a:buChar char="•"/>
            </a:pPr>
            <a:r>
              <a:rPr lang="en-US"/>
              <a:t>Use Sign-In sheet(s)</a:t>
            </a:r>
            <a:endParaRPr/>
          </a:p>
          <a:p>
            <a:pPr marL="914400" marR="0" lvl="1" indent="-381000" algn="l" rtl="0">
              <a:lnSpc>
                <a:spcPct val="100000"/>
              </a:lnSpc>
              <a:spcBef>
                <a:spcPts val="0"/>
              </a:spcBef>
              <a:spcAft>
                <a:spcPts val="0"/>
              </a:spcAft>
              <a:buSzPts val="2400"/>
              <a:buChar char="‒"/>
            </a:pPr>
            <a:r>
              <a:rPr lang="en-US"/>
              <a:t>Let parents know you will send a text/email reminder of the Sign-Up-For-Scouting night</a:t>
            </a:r>
            <a:endParaRPr/>
          </a:p>
          <a:p>
            <a:pPr marL="914400" marR="0" lvl="0" indent="0" algn="l" rtl="0">
              <a:lnSpc>
                <a:spcPct val="100000"/>
              </a:lnSpc>
              <a:spcBef>
                <a:spcPts val="0"/>
              </a:spcBef>
              <a:spcAft>
                <a:spcPts val="0"/>
              </a:spcAft>
              <a:buNone/>
            </a:pPr>
            <a:endParaRPr/>
          </a:p>
          <a:p>
            <a:pPr marL="274320" marR="0" lvl="0" indent="-274320" algn="l" rtl="0">
              <a:lnSpc>
                <a:spcPct val="100000"/>
              </a:lnSpc>
              <a:spcBef>
                <a:spcPts val="0"/>
              </a:spcBef>
              <a:spcAft>
                <a:spcPts val="0"/>
              </a:spcAft>
              <a:buSzPts val="2800"/>
              <a:buChar char="•"/>
            </a:pPr>
            <a:r>
              <a:rPr lang="en-US"/>
              <a:t>Be sure to act on that information</a:t>
            </a:r>
            <a:endParaRPr/>
          </a:p>
          <a:p>
            <a:pPr marL="914400" marR="0" lvl="1" indent="-381000" algn="l" rtl="0">
              <a:lnSpc>
                <a:spcPct val="100000"/>
              </a:lnSpc>
              <a:spcBef>
                <a:spcPts val="0"/>
              </a:spcBef>
              <a:spcAft>
                <a:spcPts val="0"/>
              </a:spcAft>
              <a:buSzPts val="2400"/>
              <a:buChar char="‒"/>
            </a:pPr>
            <a:r>
              <a:rPr lang="en-US"/>
              <a:t>Don’t let it sit on the coffee table</a:t>
            </a:r>
            <a:endParaRPr/>
          </a:p>
          <a:p>
            <a:pPr marL="0" lvl="0" indent="0" algn="l" rtl="0">
              <a:lnSpc>
                <a:spcPct val="100000"/>
              </a:lnSpc>
              <a:spcBef>
                <a:spcPts val="300"/>
              </a:spcBef>
              <a:spcAft>
                <a:spcPts val="0"/>
              </a:spcAft>
              <a:buSzPts val="2800"/>
              <a:buNone/>
            </a:pPr>
            <a:endParaRPr/>
          </a:p>
          <a:p>
            <a:pPr marL="0" lvl="0" indent="0" algn="l" rtl="0">
              <a:lnSpc>
                <a:spcPct val="100000"/>
              </a:lnSpc>
              <a:spcBef>
                <a:spcPts val="300"/>
              </a:spcBef>
              <a:spcAft>
                <a:spcPts val="0"/>
              </a:spcAft>
              <a:buSzPts val="2800"/>
              <a:buNone/>
            </a:pPr>
            <a:r>
              <a:rPr lang="en-US"/>
              <a:t>  </a:t>
            </a:r>
            <a:endParaRPr/>
          </a:p>
          <a:p>
            <a:pPr marL="0" lvl="0" indent="0" algn="l" rtl="0">
              <a:lnSpc>
                <a:spcPct val="100000"/>
              </a:lnSpc>
              <a:spcBef>
                <a:spcPts val="300"/>
              </a:spcBef>
              <a:spcAft>
                <a:spcPts val="300"/>
              </a:spcAft>
              <a:buSzPts val="2800"/>
              <a:buNone/>
            </a:pPr>
            <a:endParaRPr/>
          </a:p>
        </p:txBody>
      </p:sp>
      <p:pic>
        <p:nvPicPr>
          <p:cNvPr id="2" name="Picture 1" descr="A yellow and blue logo with a wolf face&#10;&#10;AI-generated content may be incorrect.">
            <a:extLst>
              <a:ext uri="{FF2B5EF4-FFF2-40B4-BE49-F238E27FC236}">
                <a16:creationId xmlns:a16="http://schemas.microsoft.com/office/drawing/2014/main" id="{79C6D08D-B36C-6453-D9D3-D604B883602D}"/>
              </a:ext>
            </a:extLst>
          </p:cNvPr>
          <p:cNvPicPr>
            <a:picLocks noChangeAspect="1"/>
          </p:cNvPicPr>
          <p:nvPr/>
        </p:nvPicPr>
        <p:blipFill>
          <a:blip r:embed="rId3"/>
          <a:stretch>
            <a:fillRect/>
          </a:stretch>
        </p:blipFill>
        <p:spPr>
          <a:xfrm>
            <a:off x="7901926" y="76984"/>
            <a:ext cx="2034902" cy="2034902"/>
          </a:xfrm>
          <a:prstGeom prst="rect">
            <a:avLst/>
          </a:prstGeom>
        </p:spPr>
      </p:pic>
      <p:pic>
        <p:nvPicPr>
          <p:cNvPr id="3" name="Picture 2" descr="A logo on a black background&#10;&#10;AI-generated content may be incorrect.">
            <a:extLst>
              <a:ext uri="{FF2B5EF4-FFF2-40B4-BE49-F238E27FC236}">
                <a16:creationId xmlns:a16="http://schemas.microsoft.com/office/drawing/2014/main" id="{BD569350-4BB8-F32D-9325-9D79E65C23E8}"/>
              </a:ext>
            </a:extLst>
          </p:cNvPr>
          <p:cNvPicPr>
            <a:picLocks noChangeAspect="1"/>
          </p:cNvPicPr>
          <p:nvPr/>
        </p:nvPicPr>
        <p:blipFill>
          <a:blip r:embed="rId4"/>
          <a:stretch>
            <a:fillRect/>
          </a:stretch>
        </p:blipFill>
        <p:spPr>
          <a:xfrm>
            <a:off x="79328" y="-165179"/>
            <a:ext cx="2207877" cy="2207877"/>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81"/>
        <p:cNvGrpSpPr/>
        <p:nvPr/>
      </p:nvGrpSpPr>
      <p:grpSpPr>
        <a:xfrm>
          <a:off x="0" y="0"/>
          <a:ext cx="0" cy="0"/>
          <a:chOff x="0" y="0"/>
          <a:chExt cx="0" cy="0"/>
        </a:xfrm>
      </p:grpSpPr>
      <p:sp>
        <p:nvSpPr>
          <p:cNvPr id="182" name="Google Shape;182;p13"/>
          <p:cNvSpPr txBox="1">
            <a:spLocks noGrp="1"/>
          </p:cNvSpPr>
          <p:nvPr>
            <p:ph type="title"/>
          </p:nvPr>
        </p:nvSpPr>
        <p:spPr>
          <a:prstGeom prst="rect">
            <a:avLst/>
          </a:prstGeom>
          <a:noFill/>
          <a:ln>
            <a:noFill/>
          </a:ln>
        </p:spPr>
        <p:txBody>
          <a:bodyPr spcFirstLastPara="1" wrap="square" lIns="182875" tIns="182875" rIns="182875" bIns="182875" anchor="ctr" anchorCtr="1">
            <a:normAutofit/>
          </a:bodyPr>
          <a:lstStyle/>
          <a:p>
            <a:pPr marL="0" lvl="0" indent="0" algn="ctr" rtl="0">
              <a:lnSpc>
                <a:spcPct val="100000"/>
              </a:lnSpc>
              <a:spcBef>
                <a:spcPts val="0"/>
              </a:spcBef>
              <a:spcAft>
                <a:spcPts val="0"/>
              </a:spcAft>
              <a:buSzPts val="1400"/>
              <a:buNone/>
            </a:pPr>
            <a:r>
              <a:rPr lang="en-US" sz="4000">
                <a:latin typeface="Amasis MT Pro Black" panose="02040A04050005020304" pitchFamily="18" charset="0"/>
              </a:rPr>
              <a:t>Pack Fall Recruitment</a:t>
            </a:r>
            <a:endParaRPr sz="4000">
              <a:latin typeface="Amasis MT Pro Black" panose="02040A04050005020304" pitchFamily="18" charset="0"/>
            </a:endParaRPr>
          </a:p>
        </p:txBody>
      </p:sp>
      <p:sp>
        <p:nvSpPr>
          <p:cNvPr id="183" name="Google Shape;183;p13"/>
          <p:cNvSpPr txBox="1">
            <a:spLocks noGrp="1"/>
          </p:cNvSpPr>
          <p:nvPr>
            <p:ph idx="1"/>
          </p:nvPr>
        </p:nvSpPr>
        <p:spPr>
          <a:xfrm>
            <a:off x="257872" y="1970265"/>
            <a:ext cx="9495728" cy="4452705"/>
          </a:xfrm>
          <a:prstGeom prst="rect">
            <a:avLst/>
          </a:prstGeom>
          <a:noFill/>
          <a:ln>
            <a:noFill/>
          </a:ln>
        </p:spPr>
        <p:txBody>
          <a:bodyPr spcFirstLastPara="1" wrap="square" lIns="91425" tIns="0" rIns="91425" bIns="91425" anchor="t" anchorCtr="0">
            <a:noAutofit/>
          </a:bodyPr>
          <a:lstStyle/>
          <a:p>
            <a:pPr marL="274320" lvl="0" indent="-274320" algn="l" rtl="0">
              <a:lnSpc>
                <a:spcPct val="100000"/>
              </a:lnSpc>
              <a:spcBef>
                <a:spcPts val="0"/>
              </a:spcBef>
              <a:spcAft>
                <a:spcPts val="0"/>
              </a:spcAft>
              <a:buClr>
                <a:schemeClr val="dk1"/>
              </a:buClr>
              <a:buSzPts val="2800"/>
              <a:buFont typeface="Arial"/>
              <a:buChar char="•"/>
            </a:pPr>
            <a:r>
              <a:rPr lang="en-US" sz="2400"/>
              <a:t>Print QR code for online applications for youth!</a:t>
            </a:r>
            <a:endParaRPr sz="2400"/>
          </a:p>
          <a:p>
            <a:pPr marL="1005205" lvl="2" indent="-273685" algn="l" rtl="0">
              <a:lnSpc>
                <a:spcPct val="100000"/>
              </a:lnSpc>
              <a:spcBef>
                <a:spcPts val="300"/>
              </a:spcBef>
              <a:spcAft>
                <a:spcPts val="0"/>
              </a:spcAft>
              <a:buSzPts val="2400"/>
              <a:buChar char="‒"/>
            </a:pPr>
            <a:r>
              <a:rPr lang="en-US" sz="1800"/>
              <a:t>Download from my.scouting.org, Menu &gt; Invitation Manager</a:t>
            </a:r>
            <a:endParaRPr/>
          </a:p>
          <a:p>
            <a:pPr marL="548640" lvl="1" indent="-274320" algn="l" rtl="0">
              <a:lnSpc>
                <a:spcPct val="100000"/>
              </a:lnSpc>
              <a:spcBef>
                <a:spcPts val="300"/>
              </a:spcBef>
              <a:spcAft>
                <a:spcPts val="0"/>
              </a:spcAft>
              <a:buSzPts val="2400"/>
              <a:buChar char="‒"/>
            </a:pPr>
            <a:r>
              <a:rPr lang="en-US" sz="2000"/>
              <a:t>Parent MUST “Create Account” on my.scouting.org</a:t>
            </a:r>
            <a:endParaRPr/>
          </a:p>
          <a:p>
            <a:pPr marL="548640" lvl="1" indent="-274320" algn="l" rtl="0">
              <a:lnSpc>
                <a:spcPct val="100000"/>
              </a:lnSpc>
              <a:spcBef>
                <a:spcPts val="300"/>
              </a:spcBef>
              <a:spcAft>
                <a:spcPts val="0"/>
              </a:spcAft>
              <a:buSzPts val="2400"/>
              <a:buChar char="‒"/>
            </a:pPr>
            <a:r>
              <a:rPr lang="en-US" sz="2000" u="sng"/>
              <a:t>FIRST</a:t>
            </a:r>
            <a:r>
              <a:rPr lang="en-US" sz="2000"/>
              <a:t> Complete KanCare / Council financial aid at scoutingevent.com</a:t>
            </a:r>
            <a:endParaRPr/>
          </a:p>
          <a:p>
            <a:pPr marL="1005205" lvl="2" indent="-273685" algn="l" rtl="0">
              <a:lnSpc>
                <a:spcPct val="100000"/>
              </a:lnSpc>
              <a:spcBef>
                <a:spcPts val="300"/>
              </a:spcBef>
              <a:spcAft>
                <a:spcPts val="0"/>
              </a:spcAft>
              <a:buSzPts val="2000"/>
              <a:buChar char="•"/>
            </a:pPr>
            <a:r>
              <a:rPr lang="en-US" sz="1800"/>
              <a:t>can be used (with member KanCare ID)</a:t>
            </a:r>
            <a:endParaRPr sz="1800"/>
          </a:p>
          <a:p>
            <a:pPr marL="548640" lvl="1" indent="-274320" algn="l" rtl="0">
              <a:lnSpc>
                <a:spcPct val="100000"/>
              </a:lnSpc>
              <a:spcBef>
                <a:spcPts val="300"/>
              </a:spcBef>
              <a:spcAft>
                <a:spcPts val="0"/>
              </a:spcAft>
              <a:buClr>
                <a:schemeClr val="dk1"/>
              </a:buClr>
              <a:buSzPts val="2400"/>
              <a:buChar char="‒"/>
            </a:pPr>
            <a:r>
              <a:rPr lang="en-US" sz="2000" u="sng"/>
              <a:t>NEXT</a:t>
            </a:r>
            <a:r>
              <a:rPr lang="en-US" sz="2000"/>
              <a:t> BeAScout.org – enter zip code, unit type, Find a Unit – scroll to find YOUR unit – “Apply Now”</a:t>
            </a:r>
            <a:endParaRPr sz="2000"/>
          </a:p>
          <a:p>
            <a:pPr marL="1005205" lvl="2" indent="-273685" algn="l" rtl="0">
              <a:lnSpc>
                <a:spcPct val="100000"/>
              </a:lnSpc>
              <a:spcBef>
                <a:spcPts val="300"/>
              </a:spcBef>
              <a:spcAft>
                <a:spcPts val="0"/>
              </a:spcAft>
              <a:buSzPts val="2400"/>
              <a:buChar char="‒"/>
            </a:pPr>
            <a:r>
              <a:rPr lang="en-US" sz="1800"/>
              <a:t>Unit MUST set up for online applications</a:t>
            </a:r>
            <a:endParaRPr sz="1800"/>
          </a:p>
          <a:p>
            <a:pPr marL="548640" lvl="1" indent="-274320" algn="l" rtl="0">
              <a:lnSpc>
                <a:spcPct val="100000"/>
              </a:lnSpc>
              <a:spcBef>
                <a:spcPts val="300"/>
              </a:spcBef>
              <a:spcAft>
                <a:spcPts val="0"/>
              </a:spcAft>
              <a:buClr>
                <a:schemeClr val="dk1"/>
              </a:buClr>
              <a:buSzPts val="2400"/>
              <a:buChar char="‒"/>
            </a:pPr>
            <a:r>
              <a:rPr lang="en-US" sz="2000"/>
              <a:t>Parent must pay with credit / debit card; with check/cash, the unit will need use a credit card</a:t>
            </a:r>
            <a:endParaRPr sz="2000"/>
          </a:p>
          <a:p>
            <a:pPr marL="548640" lvl="1" indent="-274320" algn="l" rtl="0">
              <a:lnSpc>
                <a:spcPct val="100000"/>
              </a:lnSpc>
              <a:spcBef>
                <a:spcPts val="300"/>
              </a:spcBef>
              <a:spcAft>
                <a:spcPts val="0"/>
              </a:spcAft>
              <a:buClr>
                <a:schemeClr val="dk1"/>
              </a:buClr>
              <a:buSzPts val="2400"/>
              <a:buChar char="‒"/>
            </a:pPr>
            <a:r>
              <a:rPr lang="en-US" sz="2000"/>
              <a:t>Youth shows in unit within 24 hours!</a:t>
            </a:r>
            <a:endParaRPr sz="2000"/>
          </a:p>
          <a:p>
            <a:pPr marL="274320" marR="0" lvl="0" indent="-274320" algn="l" rtl="0">
              <a:lnSpc>
                <a:spcPct val="100000"/>
              </a:lnSpc>
              <a:spcBef>
                <a:spcPts val="0"/>
              </a:spcBef>
              <a:spcAft>
                <a:spcPts val="0"/>
              </a:spcAft>
              <a:buSzPts val="2800"/>
              <a:buChar char="•"/>
            </a:pPr>
            <a:r>
              <a:rPr lang="en-US" sz="2000"/>
              <a:t>Share a calendar with the next meeting - Den or Pack</a:t>
            </a:r>
            <a:endParaRPr sz="2000"/>
          </a:p>
          <a:p>
            <a:pPr marL="274320" marR="0" lvl="0" indent="-274320" algn="l" rtl="0">
              <a:lnSpc>
                <a:spcPct val="100000"/>
              </a:lnSpc>
              <a:spcBef>
                <a:spcPts val="0"/>
              </a:spcBef>
              <a:spcAft>
                <a:spcPts val="0"/>
              </a:spcAft>
              <a:buSzPts val="2800"/>
              <a:buChar char="•"/>
            </a:pPr>
            <a:r>
              <a:rPr lang="en-US" sz="2000"/>
              <a:t>Adults who complete an application AND register as a first time Den Leader then complete the commitment form to receive the $30 financial aid</a:t>
            </a:r>
            <a:endParaRPr sz="1800"/>
          </a:p>
        </p:txBody>
      </p:sp>
      <p:pic>
        <p:nvPicPr>
          <p:cNvPr id="184" name="Google Shape;184;p13"/>
          <p:cNvPicPr preferRelativeResize="0"/>
          <p:nvPr/>
        </p:nvPicPr>
        <p:blipFill rotWithShape="1">
          <a:blip r:embed="rId3">
            <a:alphaModFix/>
          </a:blip>
          <a:srcRect l="-1850" t="-3565" r="1849" b="64940"/>
          <a:stretch/>
        </p:blipFill>
        <p:spPr>
          <a:xfrm>
            <a:off x="5555100" y="6625134"/>
            <a:ext cx="4198500" cy="840454"/>
          </a:xfrm>
          <a:prstGeom prst="rect">
            <a:avLst/>
          </a:prstGeom>
          <a:noFill/>
          <a:ln>
            <a:noFill/>
          </a:ln>
        </p:spPr>
      </p:pic>
      <p:pic>
        <p:nvPicPr>
          <p:cNvPr id="2" name="Picture 1" descr="A yellow and blue logo with a wolf face&#10;&#10;AI-generated content may be incorrect.">
            <a:extLst>
              <a:ext uri="{FF2B5EF4-FFF2-40B4-BE49-F238E27FC236}">
                <a16:creationId xmlns:a16="http://schemas.microsoft.com/office/drawing/2014/main" id="{CAFAB4EB-EDD3-B4AE-6FF8-8F7B7A80525F}"/>
              </a:ext>
            </a:extLst>
          </p:cNvPr>
          <p:cNvPicPr>
            <a:picLocks noChangeAspect="1"/>
          </p:cNvPicPr>
          <p:nvPr/>
        </p:nvPicPr>
        <p:blipFill>
          <a:blip r:embed="rId4"/>
          <a:stretch>
            <a:fillRect/>
          </a:stretch>
        </p:blipFill>
        <p:spPr>
          <a:xfrm>
            <a:off x="7901926" y="76984"/>
            <a:ext cx="2034902" cy="2034902"/>
          </a:xfrm>
          <a:prstGeom prst="rect">
            <a:avLst/>
          </a:prstGeom>
        </p:spPr>
      </p:pic>
      <p:pic>
        <p:nvPicPr>
          <p:cNvPr id="3" name="Picture 2" descr="A logo on a black background&#10;&#10;AI-generated content may be incorrect.">
            <a:extLst>
              <a:ext uri="{FF2B5EF4-FFF2-40B4-BE49-F238E27FC236}">
                <a16:creationId xmlns:a16="http://schemas.microsoft.com/office/drawing/2014/main" id="{0086157E-35D9-37DC-0F3E-445EEDE1BF67}"/>
              </a:ext>
            </a:extLst>
          </p:cNvPr>
          <p:cNvPicPr>
            <a:picLocks noChangeAspect="1"/>
          </p:cNvPicPr>
          <p:nvPr/>
        </p:nvPicPr>
        <p:blipFill>
          <a:blip r:embed="rId5"/>
          <a:stretch>
            <a:fillRect/>
          </a:stretch>
        </p:blipFill>
        <p:spPr>
          <a:xfrm>
            <a:off x="79328" y="-165179"/>
            <a:ext cx="2207877" cy="2207877"/>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pic>
        <p:nvPicPr>
          <p:cNvPr id="190" name="Google Shape;190;p14"/>
          <p:cNvPicPr preferRelativeResize="0"/>
          <p:nvPr/>
        </p:nvPicPr>
        <p:blipFill rotWithShape="1">
          <a:blip r:embed="rId3">
            <a:alphaModFix/>
          </a:blip>
          <a:srcRect/>
          <a:stretch/>
        </p:blipFill>
        <p:spPr>
          <a:xfrm>
            <a:off x="79328" y="4244292"/>
            <a:ext cx="3780430" cy="3327190"/>
          </a:xfrm>
          <a:prstGeom prst="rect">
            <a:avLst/>
          </a:prstGeom>
          <a:noFill/>
          <a:ln>
            <a:noFill/>
          </a:ln>
        </p:spPr>
      </p:pic>
      <p:sp>
        <p:nvSpPr>
          <p:cNvPr id="191" name="Google Shape;191;p14"/>
          <p:cNvSpPr txBox="1">
            <a:spLocks noGrp="1"/>
          </p:cNvSpPr>
          <p:nvPr>
            <p:ph type="title"/>
          </p:nvPr>
        </p:nvSpPr>
        <p:spPr>
          <a:prstGeom prst="rect">
            <a:avLst/>
          </a:prstGeom>
          <a:noFill/>
          <a:ln>
            <a:noFill/>
          </a:ln>
        </p:spPr>
        <p:txBody>
          <a:bodyPr spcFirstLastPara="1" wrap="square" lIns="182875" tIns="182875" rIns="182875" bIns="182875" anchor="ctr" anchorCtr="1">
            <a:normAutofit/>
          </a:bodyPr>
          <a:lstStyle/>
          <a:p>
            <a:pPr marL="0" lvl="0" indent="0" algn="ctr" rtl="0">
              <a:lnSpc>
                <a:spcPct val="100000"/>
              </a:lnSpc>
              <a:spcBef>
                <a:spcPts val="0"/>
              </a:spcBef>
              <a:spcAft>
                <a:spcPts val="0"/>
              </a:spcAft>
              <a:buSzPts val="1400"/>
              <a:buNone/>
            </a:pPr>
            <a:r>
              <a:rPr lang="en-US" sz="4000">
                <a:latin typeface="Amasis MT Pro Black" panose="02040A04050005020304" pitchFamily="18" charset="0"/>
              </a:rPr>
              <a:t>Pack Fall Recruitment</a:t>
            </a:r>
            <a:endParaRPr sz="4000">
              <a:latin typeface="Amasis MT Pro Black" panose="02040A04050005020304" pitchFamily="18" charset="0"/>
            </a:endParaRPr>
          </a:p>
        </p:txBody>
      </p:sp>
      <p:sp>
        <p:nvSpPr>
          <p:cNvPr id="192" name="Google Shape;192;p14"/>
          <p:cNvSpPr txBox="1">
            <a:spLocks noGrp="1"/>
          </p:cNvSpPr>
          <p:nvPr>
            <p:ph idx="1"/>
          </p:nvPr>
        </p:nvSpPr>
        <p:spPr>
          <a:xfrm>
            <a:off x="123371" y="1972510"/>
            <a:ext cx="9601200" cy="5669400"/>
          </a:xfrm>
          <a:prstGeom prst="rect">
            <a:avLst/>
          </a:prstGeom>
          <a:noFill/>
          <a:ln>
            <a:noFill/>
          </a:ln>
        </p:spPr>
        <p:txBody>
          <a:bodyPr spcFirstLastPara="1" wrap="square" lIns="91425" tIns="0" rIns="91425" bIns="91425" anchor="t" anchorCtr="0">
            <a:noAutofit/>
          </a:bodyPr>
          <a:lstStyle/>
          <a:p>
            <a:pPr marL="457200" lvl="0" indent="-381000" algn="l" rtl="0">
              <a:spcBef>
                <a:spcPts val="300"/>
              </a:spcBef>
              <a:spcAft>
                <a:spcPts val="0"/>
              </a:spcAft>
              <a:buSzPts val="2400"/>
              <a:buChar char="•"/>
            </a:pPr>
            <a:r>
              <a:rPr lang="en-US" sz="2400"/>
              <a:t>2025 Fees </a:t>
            </a:r>
            <a:r>
              <a:rPr lang="en-US" sz="1400"/>
              <a:t>(effective Apr. 1)</a:t>
            </a:r>
            <a:r>
              <a:rPr lang="en-US" sz="2400"/>
              <a:t> – subscription basis (12-months)</a:t>
            </a:r>
            <a:endParaRPr/>
          </a:p>
          <a:p>
            <a:pPr marL="914400" lvl="1" indent="-381000" algn="l" rtl="0">
              <a:spcBef>
                <a:spcPts val="300"/>
              </a:spcBef>
              <a:spcAft>
                <a:spcPts val="0"/>
              </a:spcAft>
              <a:buSzPts val="2400"/>
              <a:buChar char="‒"/>
            </a:pPr>
            <a:r>
              <a:rPr lang="en-US" sz="2000"/>
              <a:t>Youth = $85, Adult = $65, New Scout Joining Fee = eliminated!</a:t>
            </a:r>
            <a:endParaRPr/>
          </a:p>
          <a:p>
            <a:pPr marL="1005205" lvl="2" indent="-273685" algn="l" rtl="0">
              <a:spcBef>
                <a:spcPts val="300"/>
              </a:spcBef>
              <a:spcAft>
                <a:spcPts val="0"/>
              </a:spcAft>
              <a:buSzPts val="2000"/>
              <a:buChar char="•"/>
            </a:pPr>
            <a:r>
              <a:rPr lang="en-US" sz="1600"/>
              <a:t>(Council fee does not apply to new scouts, only scouts renewing membership)</a:t>
            </a:r>
            <a:endParaRPr sz="1600"/>
          </a:p>
          <a:p>
            <a:pPr marL="274320" lvl="0" indent="-274320" algn="l" rtl="0">
              <a:lnSpc>
                <a:spcPct val="150000"/>
              </a:lnSpc>
              <a:spcBef>
                <a:spcPts val="0"/>
              </a:spcBef>
              <a:spcAft>
                <a:spcPts val="0"/>
              </a:spcAft>
              <a:buClr>
                <a:schemeClr val="dk1"/>
              </a:buClr>
              <a:buSzPts val="2800"/>
              <a:buFont typeface="Arial"/>
              <a:buChar char="•"/>
            </a:pPr>
            <a:r>
              <a:rPr lang="en-US"/>
              <a:t>Quivira.org &gt; Membership Resources</a:t>
            </a:r>
            <a:endParaRPr/>
          </a:p>
          <a:p>
            <a:pPr marL="274320" indent="-274320"/>
            <a:r>
              <a:rPr lang="en-US" sz="2400"/>
              <a:t>Pack Newsletter examples are found on quivira.org on the membership page</a:t>
            </a:r>
            <a:endParaRPr lang="en-US"/>
          </a:p>
          <a:p>
            <a:pPr marL="548640" lvl="1" indent="-121920" algn="l" rtl="0">
              <a:lnSpc>
                <a:spcPct val="100000"/>
              </a:lnSpc>
              <a:spcBef>
                <a:spcPts val="300"/>
              </a:spcBef>
              <a:spcAft>
                <a:spcPts val="0"/>
              </a:spcAft>
              <a:buClr>
                <a:schemeClr val="dk1"/>
              </a:buClr>
              <a:buFont typeface="Arial"/>
              <a:buNone/>
            </a:pPr>
            <a:endParaRPr/>
          </a:p>
          <a:p>
            <a:pPr marL="274320" indent="-96520" algn="l" rtl="0">
              <a:lnSpc>
                <a:spcPct val="100000"/>
              </a:lnSpc>
              <a:spcBef>
                <a:spcPts val="300"/>
              </a:spcBef>
              <a:spcAft>
                <a:spcPts val="0"/>
              </a:spcAft>
              <a:buClr>
                <a:schemeClr val="dk1"/>
              </a:buClr>
              <a:buNone/>
            </a:pPr>
            <a:endParaRPr/>
          </a:p>
          <a:p>
            <a:pPr marL="548640" lvl="1" indent="-121920" algn="l" rtl="0">
              <a:lnSpc>
                <a:spcPct val="100000"/>
              </a:lnSpc>
              <a:spcBef>
                <a:spcPts val="300"/>
              </a:spcBef>
              <a:spcAft>
                <a:spcPts val="0"/>
              </a:spcAft>
              <a:buClr>
                <a:schemeClr val="dk1"/>
              </a:buClr>
              <a:buSzPts val="2400"/>
              <a:buNone/>
            </a:pPr>
            <a:endParaRPr/>
          </a:p>
          <a:p>
            <a:pPr marL="274320" lvl="1" indent="0">
              <a:buNone/>
            </a:pPr>
            <a:endParaRPr lang="en-US"/>
          </a:p>
        </p:txBody>
      </p:sp>
      <p:sp>
        <p:nvSpPr>
          <p:cNvPr id="193" name="Google Shape;193;p14"/>
          <p:cNvSpPr/>
          <p:nvPr/>
        </p:nvSpPr>
        <p:spPr>
          <a:xfrm>
            <a:off x="270397" y="5266306"/>
            <a:ext cx="982500" cy="177300"/>
          </a:xfrm>
          <a:prstGeom prst="roundRect">
            <a:avLst>
              <a:gd name="adj" fmla="val 16667"/>
            </a:avLst>
          </a:prstGeom>
          <a:noFill/>
          <a:ln w="25400" cap="flat" cmpd="sng">
            <a:solidFill>
              <a:srgbClr val="FFFF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grpSp>
        <p:nvGrpSpPr>
          <p:cNvPr id="194" name="Google Shape;194;p14"/>
          <p:cNvGrpSpPr/>
          <p:nvPr/>
        </p:nvGrpSpPr>
        <p:grpSpPr>
          <a:xfrm>
            <a:off x="4006784" y="4244292"/>
            <a:ext cx="6675250" cy="3007876"/>
            <a:chOff x="3291075" y="3993425"/>
            <a:chExt cx="6675250" cy="3007876"/>
          </a:xfrm>
        </p:grpSpPr>
        <p:pic>
          <p:nvPicPr>
            <p:cNvPr id="195" name="Google Shape;195;p14"/>
            <p:cNvPicPr preferRelativeResize="0"/>
            <p:nvPr/>
          </p:nvPicPr>
          <p:blipFill rotWithShape="1">
            <a:blip r:embed="rId4">
              <a:alphaModFix/>
            </a:blip>
            <a:srcRect t="55179" b="38481"/>
            <a:stretch/>
          </p:blipFill>
          <p:spPr>
            <a:xfrm>
              <a:off x="3291075" y="3993425"/>
              <a:ext cx="6675250" cy="443955"/>
            </a:xfrm>
            <a:prstGeom prst="rect">
              <a:avLst/>
            </a:prstGeom>
            <a:noFill/>
            <a:ln>
              <a:noFill/>
            </a:ln>
          </p:spPr>
        </p:pic>
        <p:pic>
          <p:nvPicPr>
            <p:cNvPr id="196" name="Google Shape;196;p14"/>
            <p:cNvPicPr preferRelativeResize="0"/>
            <p:nvPr/>
          </p:nvPicPr>
          <p:blipFill rotWithShape="1">
            <a:blip r:embed="rId5">
              <a:alphaModFix/>
            </a:blip>
            <a:srcRect b="34718"/>
            <a:stretch/>
          </p:blipFill>
          <p:spPr>
            <a:xfrm>
              <a:off x="3384559" y="4437380"/>
              <a:ext cx="5907714" cy="2563921"/>
            </a:xfrm>
            <a:prstGeom prst="rect">
              <a:avLst/>
            </a:prstGeom>
            <a:noFill/>
            <a:ln>
              <a:noFill/>
            </a:ln>
          </p:spPr>
        </p:pic>
      </p:grpSp>
      <p:sp>
        <p:nvSpPr>
          <p:cNvPr id="197" name="Google Shape;197;p14"/>
          <p:cNvSpPr/>
          <p:nvPr/>
        </p:nvSpPr>
        <p:spPr>
          <a:xfrm>
            <a:off x="4254528" y="5038006"/>
            <a:ext cx="982500" cy="177300"/>
          </a:xfrm>
          <a:prstGeom prst="roundRect">
            <a:avLst>
              <a:gd name="adj" fmla="val 16667"/>
            </a:avLst>
          </a:prstGeom>
          <a:noFill/>
          <a:ln w="25400" cap="flat" cmpd="sng">
            <a:solidFill>
              <a:srgbClr val="FFFF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2" name="Picture 1" descr="A yellow and blue logo with a wolf face&#10;&#10;AI-generated content may be incorrect.">
            <a:extLst>
              <a:ext uri="{FF2B5EF4-FFF2-40B4-BE49-F238E27FC236}">
                <a16:creationId xmlns:a16="http://schemas.microsoft.com/office/drawing/2014/main" id="{9950A531-3DAD-C00D-F4A1-F3695DE8E7BC}"/>
              </a:ext>
            </a:extLst>
          </p:cNvPr>
          <p:cNvPicPr>
            <a:picLocks noChangeAspect="1"/>
          </p:cNvPicPr>
          <p:nvPr/>
        </p:nvPicPr>
        <p:blipFill>
          <a:blip r:embed="rId6"/>
          <a:stretch>
            <a:fillRect/>
          </a:stretch>
        </p:blipFill>
        <p:spPr>
          <a:xfrm>
            <a:off x="7901926" y="76984"/>
            <a:ext cx="2034902" cy="2034902"/>
          </a:xfrm>
          <a:prstGeom prst="rect">
            <a:avLst/>
          </a:prstGeom>
        </p:spPr>
      </p:pic>
      <p:pic>
        <p:nvPicPr>
          <p:cNvPr id="3" name="Picture 2" descr="A logo on a black background&#10;&#10;AI-generated content may be incorrect.">
            <a:extLst>
              <a:ext uri="{FF2B5EF4-FFF2-40B4-BE49-F238E27FC236}">
                <a16:creationId xmlns:a16="http://schemas.microsoft.com/office/drawing/2014/main" id="{78676EA5-6561-B1D8-B44F-24E21D11A279}"/>
              </a:ext>
            </a:extLst>
          </p:cNvPr>
          <p:cNvPicPr>
            <a:picLocks noChangeAspect="1"/>
          </p:cNvPicPr>
          <p:nvPr/>
        </p:nvPicPr>
        <p:blipFill>
          <a:blip r:embed="rId7"/>
          <a:stretch>
            <a:fillRect/>
          </a:stretch>
        </p:blipFill>
        <p:spPr>
          <a:xfrm>
            <a:off x="79328" y="-165179"/>
            <a:ext cx="2207877" cy="2207877"/>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sp>
        <p:nvSpPr>
          <p:cNvPr id="202" name="Google Shape;202;p15"/>
          <p:cNvSpPr txBox="1">
            <a:spLocks noGrp="1"/>
          </p:cNvSpPr>
          <p:nvPr>
            <p:ph type="title"/>
          </p:nvPr>
        </p:nvSpPr>
        <p:spPr>
          <a:prstGeom prst="rect">
            <a:avLst/>
          </a:prstGeom>
          <a:noFill/>
          <a:ln>
            <a:noFill/>
          </a:ln>
        </p:spPr>
        <p:txBody>
          <a:bodyPr spcFirstLastPara="1" wrap="square" lIns="182875" tIns="182875" rIns="182875" bIns="182875" anchor="ctr" anchorCtr="1">
            <a:noAutofit/>
          </a:bodyPr>
          <a:lstStyle/>
          <a:p>
            <a:pPr marL="0" lvl="0" indent="0" algn="ctr" rtl="0">
              <a:lnSpc>
                <a:spcPct val="100000"/>
              </a:lnSpc>
              <a:spcBef>
                <a:spcPts val="0"/>
              </a:spcBef>
              <a:spcAft>
                <a:spcPts val="0"/>
              </a:spcAft>
              <a:buSzPts val="1400"/>
              <a:buNone/>
            </a:pPr>
            <a:r>
              <a:rPr lang="en-US" sz="3200">
                <a:latin typeface="Amasis MT Pro Black" panose="02040A04050005020304" pitchFamily="18" charset="0"/>
              </a:rPr>
              <a:t>Troop </a:t>
            </a:r>
            <a:br>
              <a:rPr lang="en-US" sz="3200">
                <a:latin typeface="Amasis MT Pro Black" panose="02040A04050005020304" pitchFamily="18" charset="0"/>
              </a:rPr>
            </a:br>
            <a:r>
              <a:rPr lang="en-US" sz="3200">
                <a:latin typeface="Amasis MT Pro Black" panose="02040A04050005020304" pitchFamily="18" charset="0"/>
              </a:rPr>
              <a:t>Involvement/Recruitment</a:t>
            </a:r>
            <a:endParaRPr sz="3200">
              <a:latin typeface="Amasis MT Pro Black" panose="02040A04050005020304" pitchFamily="18" charset="0"/>
            </a:endParaRPr>
          </a:p>
        </p:txBody>
      </p:sp>
      <p:sp>
        <p:nvSpPr>
          <p:cNvPr id="203" name="Google Shape;203;p15"/>
          <p:cNvSpPr txBox="1">
            <a:spLocks noGrp="1"/>
          </p:cNvSpPr>
          <p:nvPr>
            <p:ph idx="1"/>
          </p:nvPr>
        </p:nvSpPr>
        <p:spPr>
          <a:prstGeom prst="rect">
            <a:avLst/>
          </a:prstGeom>
          <a:noFill/>
          <a:ln>
            <a:noFill/>
          </a:ln>
        </p:spPr>
        <p:txBody>
          <a:bodyPr spcFirstLastPara="1" wrap="square" lIns="91425" tIns="0" rIns="91425" bIns="91425" anchor="t" anchorCtr="0">
            <a:noAutofit/>
          </a:bodyPr>
          <a:lstStyle/>
          <a:p>
            <a:pPr marL="274320" lvl="0" indent="-274320" algn="l" rtl="0">
              <a:lnSpc>
                <a:spcPct val="100000"/>
              </a:lnSpc>
              <a:spcBef>
                <a:spcPts val="0"/>
              </a:spcBef>
              <a:spcAft>
                <a:spcPts val="0"/>
              </a:spcAft>
              <a:buClr>
                <a:schemeClr val="dk1"/>
              </a:buClr>
              <a:buSzPts val="2800"/>
              <a:buFont typeface="Arial"/>
              <a:buChar char="•"/>
            </a:pPr>
            <a:r>
              <a:rPr lang="en-US"/>
              <a:t>It starts with the Pack</a:t>
            </a:r>
            <a:endParaRPr/>
          </a:p>
          <a:p>
            <a:pPr marL="548640" lvl="1" indent="-274320" algn="l" rtl="0">
              <a:lnSpc>
                <a:spcPct val="100000"/>
              </a:lnSpc>
              <a:spcBef>
                <a:spcPts val="300"/>
              </a:spcBef>
              <a:spcAft>
                <a:spcPts val="0"/>
              </a:spcAft>
              <a:buClr>
                <a:schemeClr val="dk1"/>
              </a:buClr>
              <a:buSzPts val="2400"/>
              <a:buChar char="‒"/>
            </a:pPr>
            <a:r>
              <a:rPr lang="en-US"/>
              <a:t>The success of the pack feeds the success of the troop</a:t>
            </a:r>
            <a:endParaRPr/>
          </a:p>
          <a:p>
            <a:pPr marL="548640" lvl="1" indent="-274320" algn="l" rtl="0">
              <a:lnSpc>
                <a:spcPct val="100000"/>
              </a:lnSpc>
              <a:spcBef>
                <a:spcPts val="300"/>
              </a:spcBef>
              <a:spcAft>
                <a:spcPts val="0"/>
              </a:spcAft>
              <a:buClr>
                <a:schemeClr val="dk1"/>
              </a:buClr>
              <a:buSzPts val="2400"/>
              <a:buChar char="‒"/>
            </a:pPr>
            <a:r>
              <a:rPr lang="en-US"/>
              <a:t>Promote to all grades Kindergarten through 5th grade</a:t>
            </a:r>
            <a:endParaRPr/>
          </a:p>
          <a:p>
            <a:pPr marL="548640" lvl="1" indent="-121920" algn="l" rtl="0">
              <a:lnSpc>
                <a:spcPct val="100000"/>
              </a:lnSpc>
              <a:spcBef>
                <a:spcPts val="300"/>
              </a:spcBef>
              <a:spcAft>
                <a:spcPts val="0"/>
              </a:spcAft>
              <a:buClr>
                <a:schemeClr val="dk1"/>
              </a:buClr>
              <a:buSzPts val="2400"/>
              <a:buNone/>
            </a:pPr>
            <a:endParaRPr/>
          </a:p>
          <a:p>
            <a:pPr marL="274320" lvl="0" indent="-274320" algn="l" rtl="0">
              <a:lnSpc>
                <a:spcPct val="100000"/>
              </a:lnSpc>
              <a:spcBef>
                <a:spcPts val="300"/>
              </a:spcBef>
              <a:spcAft>
                <a:spcPts val="0"/>
              </a:spcAft>
              <a:buClr>
                <a:schemeClr val="dk1"/>
              </a:buClr>
              <a:buSzPts val="2800"/>
              <a:buFont typeface="Arial"/>
              <a:buChar char="•"/>
            </a:pPr>
            <a:r>
              <a:rPr lang="en-US"/>
              <a:t>Have Troop scouts help with the Pack</a:t>
            </a:r>
            <a:endParaRPr/>
          </a:p>
          <a:p>
            <a:pPr marL="548640" lvl="1" indent="-274320" algn="l" rtl="0">
              <a:lnSpc>
                <a:spcPct val="100000"/>
              </a:lnSpc>
              <a:spcBef>
                <a:spcPts val="300"/>
              </a:spcBef>
              <a:spcAft>
                <a:spcPts val="0"/>
              </a:spcAft>
              <a:buClr>
                <a:schemeClr val="dk1"/>
              </a:buClr>
              <a:buSzPts val="2400"/>
              <a:buChar char="‒"/>
            </a:pPr>
            <a:r>
              <a:rPr lang="en-US"/>
              <a:t>Utilize Den Chiefs</a:t>
            </a:r>
            <a:endParaRPr/>
          </a:p>
          <a:p>
            <a:pPr marL="548640" lvl="1" indent="-274320" algn="l" rtl="0">
              <a:lnSpc>
                <a:spcPct val="100000"/>
              </a:lnSpc>
              <a:spcBef>
                <a:spcPts val="300"/>
              </a:spcBef>
              <a:spcAft>
                <a:spcPts val="0"/>
              </a:spcAft>
              <a:buClr>
                <a:schemeClr val="dk1"/>
              </a:buClr>
              <a:buSzPts val="2400"/>
              <a:buChar char="‒"/>
            </a:pPr>
            <a:r>
              <a:rPr lang="en-US"/>
              <a:t>Help with Blue and Gold Banquet</a:t>
            </a:r>
            <a:endParaRPr/>
          </a:p>
          <a:p>
            <a:pPr marL="548640" lvl="1" indent="-274320" algn="l" rtl="0">
              <a:lnSpc>
                <a:spcPct val="100000"/>
              </a:lnSpc>
              <a:spcBef>
                <a:spcPts val="300"/>
              </a:spcBef>
              <a:spcAft>
                <a:spcPts val="0"/>
              </a:spcAft>
              <a:buClr>
                <a:schemeClr val="dk1"/>
              </a:buClr>
              <a:buSzPts val="2400"/>
              <a:buChar char="‒"/>
            </a:pPr>
            <a:r>
              <a:rPr lang="en-US"/>
              <a:t>Combined committee meeting</a:t>
            </a:r>
            <a:endParaRPr/>
          </a:p>
          <a:p>
            <a:pPr marL="548640" lvl="1" indent="-274320" algn="l" rtl="0">
              <a:lnSpc>
                <a:spcPct val="100000"/>
              </a:lnSpc>
              <a:spcBef>
                <a:spcPts val="300"/>
              </a:spcBef>
              <a:spcAft>
                <a:spcPts val="0"/>
              </a:spcAft>
              <a:buClr>
                <a:schemeClr val="dk1"/>
              </a:buClr>
              <a:buSzPts val="2400"/>
              <a:buChar char="‒"/>
            </a:pPr>
            <a:r>
              <a:rPr lang="en-US"/>
              <a:t>Help with activities at recruitment events</a:t>
            </a:r>
            <a:endParaRPr/>
          </a:p>
          <a:p>
            <a:pPr marL="548640" lvl="1" indent="-274320" algn="l" rtl="0">
              <a:lnSpc>
                <a:spcPct val="100000"/>
              </a:lnSpc>
              <a:spcBef>
                <a:spcPts val="300"/>
              </a:spcBef>
              <a:spcAft>
                <a:spcPts val="0"/>
              </a:spcAft>
              <a:buSzPts val="2400"/>
              <a:buChar char="‒"/>
            </a:pPr>
            <a:r>
              <a:rPr lang="en-US"/>
              <a:t>Help at the Family Camp (cooking, skits, </a:t>
            </a:r>
            <a:r>
              <a:rPr lang="en-US" err="1"/>
              <a:t>etc</a:t>
            </a:r>
            <a:r>
              <a:rPr lang="en-US"/>
              <a:t>)</a:t>
            </a:r>
            <a:endParaRPr/>
          </a:p>
          <a:p>
            <a:pPr marL="0" lvl="0" indent="0" algn="l" rtl="0">
              <a:lnSpc>
                <a:spcPct val="100000"/>
              </a:lnSpc>
              <a:spcBef>
                <a:spcPts val="300"/>
              </a:spcBef>
              <a:spcAft>
                <a:spcPts val="0"/>
              </a:spcAft>
              <a:buSzPts val="2800"/>
              <a:buNone/>
            </a:pPr>
            <a:endParaRPr/>
          </a:p>
        </p:txBody>
      </p:sp>
      <p:pic>
        <p:nvPicPr>
          <p:cNvPr id="2" name="Picture 1" descr="A yellow and blue logo with a wolf face&#10;&#10;AI-generated content may be incorrect.">
            <a:extLst>
              <a:ext uri="{FF2B5EF4-FFF2-40B4-BE49-F238E27FC236}">
                <a16:creationId xmlns:a16="http://schemas.microsoft.com/office/drawing/2014/main" id="{4CDC9CCF-37EC-4863-1A75-11A591B3A68A}"/>
              </a:ext>
            </a:extLst>
          </p:cNvPr>
          <p:cNvPicPr>
            <a:picLocks noChangeAspect="1"/>
          </p:cNvPicPr>
          <p:nvPr/>
        </p:nvPicPr>
        <p:blipFill>
          <a:blip r:embed="rId3"/>
          <a:stretch>
            <a:fillRect/>
          </a:stretch>
        </p:blipFill>
        <p:spPr>
          <a:xfrm>
            <a:off x="7901926" y="76984"/>
            <a:ext cx="2034902" cy="2034902"/>
          </a:xfrm>
          <a:prstGeom prst="rect">
            <a:avLst/>
          </a:prstGeom>
        </p:spPr>
      </p:pic>
      <p:pic>
        <p:nvPicPr>
          <p:cNvPr id="3" name="Picture 2" descr="A logo on a black background&#10;&#10;AI-generated content may be incorrect.">
            <a:extLst>
              <a:ext uri="{FF2B5EF4-FFF2-40B4-BE49-F238E27FC236}">
                <a16:creationId xmlns:a16="http://schemas.microsoft.com/office/drawing/2014/main" id="{A1AB596A-81E0-68B6-C803-15EAB623F1A8}"/>
              </a:ext>
            </a:extLst>
          </p:cNvPr>
          <p:cNvPicPr>
            <a:picLocks noChangeAspect="1"/>
          </p:cNvPicPr>
          <p:nvPr/>
        </p:nvPicPr>
        <p:blipFill>
          <a:blip r:embed="rId4"/>
          <a:stretch>
            <a:fillRect/>
          </a:stretch>
        </p:blipFill>
        <p:spPr>
          <a:xfrm>
            <a:off x="79328" y="-165179"/>
            <a:ext cx="2207877" cy="2207877"/>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p2"/>
          <p:cNvSpPr txBox="1">
            <a:spLocks noGrp="1"/>
          </p:cNvSpPr>
          <p:nvPr>
            <p:ph type="title"/>
          </p:nvPr>
        </p:nvSpPr>
        <p:spPr>
          <a:prstGeom prst="rect">
            <a:avLst/>
          </a:prstGeom>
          <a:noFill/>
          <a:ln>
            <a:noFill/>
          </a:ln>
        </p:spPr>
        <p:txBody>
          <a:bodyPr spcFirstLastPara="1" wrap="square" lIns="182875" tIns="182875" rIns="182875" bIns="182875" anchor="ctr" anchorCtr="1">
            <a:normAutofit/>
          </a:bodyPr>
          <a:lstStyle/>
          <a:p>
            <a:pPr marL="0" lvl="0" indent="0" algn="ctr" rtl="0">
              <a:lnSpc>
                <a:spcPct val="100000"/>
              </a:lnSpc>
              <a:spcBef>
                <a:spcPts val="0"/>
              </a:spcBef>
              <a:spcAft>
                <a:spcPts val="0"/>
              </a:spcAft>
              <a:buSzPts val="1400"/>
              <a:buNone/>
            </a:pPr>
            <a:r>
              <a:rPr lang="en-US">
                <a:latin typeface="Amasis MT Pro Black" panose="02040A04050005020304" pitchFamily="18" charset="0"/>
              </a:rPr>
              <a:t>Overview</a:t>
            </a:r>
            <a:endParaRPr>
              <a:latin typeface="Amasis MT Pro Black" panose="02040A04050005020304" pitchFamily="18" charset="0"/>
            </a:endParaRPr>
          </a:p>
        </p:txBody>
      </p:sp>
      <p:sp>
        <p:nvSpPr>
          <p:cNvPr id="99" name="Google Shape;99;p2"/>
          <p:cNvSpPr txBox="1">
            <a:spLocks noGrp="1"/>
          </p:cNvSpPr>
          <p:nvPr>
            <p:ph idx="1"/>
          </p:nvPr>
        </p:nvSpPr>
        <p:spPr>
          <a:prstGeom prst="rect">
            <a:avLst/>
          </a:prstGeom>
          <a:noFill/>
          <a:ln>
            <a:noFill/>
          </a:ln>
        </p:spPr>
        <p:txBody>
          <a:bodyPr spcFirstLastPara="1" wrap="square" lIns="91425" tIns="0" rIns="91425" bIns="91425" anchor="t" anchorCtr="0">
            <a:noAutofit/>
          </a:bodyPr>
          <a:lstStyle/>
          <a:p>
            <a:pPr marL="274320" lvl="0" indent="-274320" algn="l" rtl="0">
              <a:lnSpc>
                <a:spcPct val="100000"/>
              </a:lnSpc>
              <a:spcBef>
                <a:spcPts val="0"/>
              </a:spcBef>
              <a:spcAft>
                <a:spcPts val="0"/>
              </a:spcAft>
              <a:buClr>
                <a:schemeClr val="dk1"/>
              </a:buClr>
              <a:buSzPts val="2800"/>
              <a:buFont typeface="Arial"/>
              <a:buChar char="•"/>
            </a:pPr>
            <a:r>
              <a:rPr lang="en-US"/>
              <a:t>Introductions</a:t>
            </a:r>
            <a:endParaRPr/>
          </a:p>
          <a:p>
            <a:pPr marL="274320" lvl="0" indent="-274320" algn="l" rtl="0">
              <a:lnSpc>
                <a:spcPct val="100000"/>
              </a:lnSpc>
              <a:spcBef>
                <a:spcPts val="300"/>
              </a:spcBef>
              <a:spcAft>
                <a:spcPts val="0"/>
              </a:spcAft>
              <a:buClr>
                <a:schemeClr val="dk1"/>
              </a:buClr>
              <a:buSzPts val="2800"/>
              <a:buFont typeface="Arial"/>
              <a:buChar char="•"/>
            </a:pPr>
            <a:r>
              <a:rPr lang="en-US"/>
              <a:t>Summer Engagement</a:t>
            </a:r>
            <a:endParaRPr>
              <a:solidFill>
                <a:srgbClr val="BFBFBF"/>
              </a:solidFill>
            </a:endParaRPr>
          </a:p>
          <a:p>
            <a:pPr marL="274320" lvl="0" indent="-274320" algn="l" rtl="0">
              <a:lnSpc>
                <a:spcPct val="100000"/>
              </a:lnSpc>
              <a:spcBef>
                <a:spcPts val="300"/>
              </a:spcBef>
              <a:spcAft>
                <a:spcPts val="0"/>
              </a:spcAft>
              <a:buClr>
                <a:schemeClr val="dk1"/>
              </a:buClr>
              <a:buSzPts val="2800"/>
              <a:buFont typeface="Arial"/>
              <a:buChar char="•"/>
            </a:pPr>
            <a:r>
              <a:rPr lang="en-US"/>
              <a:t>BeAScout.org and Online Applications</a:t>
            </a:r>
            <a:endParaRPr>
              <a:solidFill>
                <a:srgbClr val="BFBFBF"/>
              </a:solidFill>
            </a:endParaRPr>
          </a:p>
          <a:p>
            <a:pPr marL="274320" lvl="0" indent="-274320" algn="l" rtl="0">
              <a:lnSpc>
                <a:spcPct val="100000"/>
              </a:lnSpc>
              <a:spcBef>
                <a:spcPts val="300"/>
              </a:spcBef>
              <a:spcAft>
                <a:spcPts val="0"/>
              </a:spcAft>
              <a:buClr>
                <a:schemeClr val="dk1"/>
              </a:buClr>
              <a:buSzPts val="2800"/>
              <a:buFont typeface="Arial"/>
              <a:buChar char="•"/>
            </a:pPr>
            <a:r>
              <a:rPr lang="en-US"/>
              <a:t>School Contact/Relationships</a:t>
            </a:r>
            <a:endParaRPr>
              <a:solidFill>
                <a:srgbClr val="BFBFBF"/>
              </a:solidFill>
            </a:endParaRPr>
          </a:p>
          <a:p>
            <a:pPr marL="274320" lvl="0" indent="-274320" algn="l" rtl="0">
              <a:lnSpc>
                <a:spcPct val="100000"/>
              </a:lnSpc>
              <a:spcBef>
                <a:spcPts val="300"/>
              </a:spcBef>
              <a:spcAft>
                <a:spcPts val="0"/>
              </a:spcAft>
              <a:buClr>
                <a:schemeClr val="dk1"/>
              </a:buClr>
              <a:buSzPts val="2800"/>
              <a:buFont typeface="Arial"/>
              <a:buChar char="•"/>
            </a:pPr>
            <a:r>
              <a:rPr lang="en-US"/>
              <a:t>Unit/Committee Planning</a:t>
            </a:r>
            <a:endParaRPr>
              <a:solidFill>
                <a:srgbClr val="BFBFBF"/>
              </a:solidFill>
            </a:endParaRPr>
          </a:p>
          <a:p>
            <a:pPr marL="274320" lvl="0" indent="-274320" algn="l" rtl="0">
              <a:lnSpc>
                <a:spcPct val="100000"/>
              </a:lnSpc>
              <a:spcBef>
                <a:spcPts val="300"/>
              </a:spcBef>
              <a:spcAft>
                <a:spcPts val="0"/>
              </a:spcAft>
              <a:buClr>
                <a:schemeClr val="dk1"/>
              </a:buClr>
              <a:buSzPts val="2800"/>
              <a:buFont typeface="Arial"/>
              <a:buChar char="•"/>
            </a:pPr>
            <a:r>
              <a:rPr lang="en-US"/>
              <a:t>Ideal year of Scouting</a:t>
            </a:r>
            <a:endParaRPr/>
          </a:p>
          <a:p>
            <a:pPr marL="274320" lvl="0" indent="-274320" algn="l" rtl="0">
              <a:lnSpc>
                <a:spcPct val="100000"/>
              </a:lnSpc>
              <a:spcBef>
                <a:spcPts val="300"/>
              </a:spcBef>
              <a:spcAft>
                <a:spcPts val="0"/>
              </a:spcAft>
              <a:buClr>
                <a:schemeClr val="dk1"/>
              </a:buClr>
              <a:buSzPts val="2800"/>
              <a:buFont typeface="Arial"/>
              <a:buChar char="•"/>
            </a:pPr>
            <a:r>
              <a:rPr lang="en-US"/>
              <a:t>School Open House DEMO</a:t>
            </a:r>
            <a:endParaRPr/>
          </a:p>
          <a:p>
            <a:pPr marL="274320" lvl="0" indent="-274320" algn="l" rtl="0">
              <a:lnSpc>
                <a:spcPct val="100000"/>
              </a:lnSpc>
              <a:spcBef>
                <a:spcPts val="300"/>
              </a:spcBef>
              <a:spcAft>
                <a:spcPts val="0"/>
              </a:spcAft>
              <a:buClr>
                <a:schemeClr val="dk1"/>
              </a:buClr>
              <a:buSzPts val="2800"/>
              <a:buFont typeface="Arial"/>
              <a:buChar char="•"/>
            </a:pPr>
            <a:r>
              <a:rPr lang="en-US"/>
              <a:t>Pack Fall Recruitment</a:t>
            </a:r>
            <a:endParaRPr/>
          </a:p>
          <a:p>
            <a:pPr marL="274320" lvl="0" indent="-274320" algn="l" rtl="0">
              <a:lnSpc>
                <a:spcPct val="100000"/>
              </a:lnSpc>
              <a:spcBef>
                <a:spcPts val="300"/>
              </a:spcBef>
              <a:spcAft>
                <a:spcPts val="0"/>
              </a:spcAft>
              <a:buClr>
                <a:schemeClr val="dk1"/>
              </a:buClr>
              <a:buSzPts val="2800"/>
              <a:buFont typeface="Arial"/>
              <a:buChar char="•"/>
            </a:pPr>
            <a:r>
              <a:rPr lang="en-US"/>
              <a:t>Troop Involvement/Recruitment</a:t>
            </a:r>
            <a:endParaRPr>
              <a:solidFill>
                <a:srgbClr val="BFBFBF"/>
              </a:solidFill>
            </a:endParaRPr>
          </a:p>
          <a:p>
            <a:pPr marL="274320" lvl="0" indent="-274320" algn="l" rtl="0">
              <a:lnSpc>
                <a:spcPct val="100000"/>
              </a:lnSpc>
              <a:spcBef>
                <a:spcPts val="300"/>
              </a:spcBef>
              <a:spcAft>
                <a:spcPts val="0"/>
              </a:spcAft>
              <a:buClr>
                <a:schemeClr val="dk1"/>
              </a:buClr>
              <a:buSzPts val="2800"/>
              <a:buFont typeface="Arial"/>
              <a:buChar char="•"/>
            </a:pPr>
            <a:r>
              <a:rPr lang="en-US"/>
              <a:t>Value of Scouting</a:t>
            </a:r>
            <a:endParaRPr/>
          </a:p>
          <a:p>
            <a:pPr marL="274320" lvl="0" indent="-274320" algn="l" rtl="0">
              <a:lnSpc>
                <a:spcPct val="100000"/>
              </a:lnSpc>
              <a:spcBef>
                <a:spcPts val="300"/>
              </a:spcBef>
              <a:spcAft>
                <a:spcPts val="0"/>
              </a:spcAft>
              <a:buClr>
                <a:schemeClr val="dk1"/>
              </a:buClr>
              <a:buSzPts val="2800"/>
              <a:buFont typeface="Arial"/>
              <a:buChar char="•"/>
            </a:pPr>
            <a:r>
              <a:rPr lang="en-US"/>
              <a:t>Contact Information</a:t>
            </a:r>
            <a:endParaRPr/>
          </a:p>
        </p:txBody>
      </p:sp>
      <p:pic>
        <p:nvPicPr>
          <p:cNvPr id="5" name="Picture 4" descr="A yellow and blue logo with a wolf face&#10;&#10;AI-generated content may be incorrect.">
            <a:extLst>
              <a:ext uri="{FF2B5EF4-FFF2-40B4-BE49-F238E27FC236}">
                <a16:creationId xmlns:a16="http://schemas.microsoft.com/office/drawing/2014/main" id="{49FCB4EA-B653-EE17-8697-C218C96BFF7E}"/>
              </a:ext>
            </a:extLst>
          </p:cNvPr>
          <p:cNvPicPr>
            <a:picLocks noChangeAspect="1"/>
          </p:cNvPicPr>
          <p:nvPr/>
        </p:nvPicPr>
        <p:blipFill>
          <a:blip r:embed="rId3"/>
          <a:stretch>
            <a:fillRect/>
          </a:stretch>
        </p:blipFill>
        <p:spPr>
          <a:xfrm>
            <a:off x="7236031" y="-205274"/>
            <a:ext cx="2376332" cy="2376332"/>
          </a:xfrm>
          <a:prstGeom prst="rect">
            <a:avLst/>
          </a:prstGeom>
        </p:spPr>
      </p:pic>
      <p:pic>
        <p:nvPicPr>
          <p:cNvPr id="7" name="Picture 6" descr="A logo on a black background&#10;&#10;AI-generated content may be incorrect.">
            <a:extLst>
              <a:ext uri="{FF2B5EF4-FFF2-40B4-BE49-F238E27FC236}">
                <a16:creationId xmlns:a16="http://schemas.microsoft.com/office/drawing/2014/main" id="{8EEF229C-7BE6-6A32-D10B-6FE63A59783F}"/>
              </a:ext>
            </a:extLst>
          </p:cNvPr>
          <p:cNvPicPr>
            <a:picLocks noChangeAspect="1"/>
          </p:cNvPicPr>
          <p:nvPr/>
        </p:nvPicPr>
        <p:blipFill>
          <a:blip r:embed="rId4"/>
          <a:stretch>
            <a:fillRect/>
          </a:stretch>
        </p:blipFill>
        <p:spPr>
          <a:xfrm>
            <a:off x="403793" y="-370453"/>
            <a:ext cx="2578330" cy="2578330"/>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sp>
        <p:nvSpPr>
          <p:cNvPr id="209" name="Google Shape;209;p16"/>
          <p:cNvSpPr txBox="1">
            <a:spLocks noGrp="1"/>
          </p:cNvSpPr>
          <p:nvPr>
            <p:ph type="title"/>
          </p:nvPr>
        </p:nvSpPr>
        <p:spPr>
          <a:prstGeom prst="rect">
            <a:avLst/>
          </a:prstGeom>
          <a:noFill/>
          <a:ln>
            <a:noFill/>
          </a:ln>
        </p:spPr>
        <p:txBody>
          <a:bodyPr spcFirstLastPara="1" wrap="square" lIns="182875" tIns="182875" rIns="182875" bIns="182875" anchor="ctr" anchorCtr="1">
            <a:noAutofit/>
          </a:bodyPr>
          <a:lstStyle/>
          <a:p>
            <a:pPr marL="0" lvl="0" indent="0" algn="ctr" rtl="0">
              <a:lnSpc>
                <a:spcPct val="100000"/>
              </a:lnSpc>
              <a:spcBef>
                <a:spcPts val="0"/>
              </a:spcBef>
              <a:spcAft>
                <a:spcPts val="0"/>
              </a:spcAft>
              <a:buSzPts val="1400"/>
              <a:buNone/>
            </a:pPr>
            <a:r>
              <a:rPr lang="en-US" sz="3200">
                <a:latin typeface="Amasis MT Pro Black" panose="02040A04050005020304" pitchFamily="18" charset="0"/>
              </a:rPr>
              <a:t>Troop </a:t>
            </a:r>
            <a:br>
              <a:rPr lang="en-US" sz="3200">
                <a:latin typeface="Amasis MT Pro Black" panose="02040A04050005020304" pitchFamily="18" charset="0"/>
              </a:rPr>
            </a:br>
            <a:r>
              <a:rPr lang="en-US" sz="3200">
                <a:latin typeface="Amasis MT Pro Black" panose="02040A04050005020304" pitchFamily="18" charset="0"/>
              </a:rPr>
              <a:t>Involvement/Recruitment</a:t>
            </a:r>
            <a:endParaRPr sz="3200">
              <a:latin typeface="Amasis MT Pro Black" panose="02040A04050005020304" pitchFamily="18" charset="0"/>
            </a:endParaRPr>
          </a:p>
        </p:txBody>
      </p:sp>
      <p:sp>
        <p:nvSpPr>
          <p:cNvPr id="210" name="Google Shape;210;p16"/>
          <p:cNvSpPr txBox="1">
            <a:spLocks noGrp="1"/>
          </p:cNvSpPr>
          <p:nvPr>
            <p:ph idx="1"/>
          </p:nvPr>
        </p:nvSpPr>
        <p:spPr>
          <a:prstGeom prst="rect">
            <a:avLst/>
          </a:prstGeom>
          <a:noFill/>
          <a:ln>
            <a:noFill/>
          </a:ln>
        </p:spPr>
        <p:txBody>
          <a:bodyPr spcFirstLastPara="1" wrap="square" lIns="91425" tIns="0" rIns="91425" bIns="91425" anchor="t" anchorCtr="0">
            <a:noAutofit/>
          </a:bodyPr>
          <a:lstStyle/>
          <a:p>
            <a:pPr marL="274320" lvl="0" indent="-274320" algn="l" rtl="0">
              <a:lnSpc>
                <a:spcPct val="100000"/>
              </a:lnSpc>
              <a:spcBef>
                <a:spcPts val="0"/>
              </a:spcBef>
              <a:spcAft>
                <a:spcPts val="0"/>
              </a:spcAft>
              <a:buClr>
                <a:schemeClr val="dk1"/>
              </a:buClr>
              <a:buSzPts val="2800"/>
              <a:buFont typeface="Arial"/>
              <a:buChar char="•"/>
            </a:pPr>
            <a:r>
              <a:rPr lang="en-US"/>
              <a:t>Troops can recruit too!</a:t>
            </a:r>
            <a:endParaRPr/>
          </a:p>
          <a:p>
            <a:pPr marL="548640" lvl="1" indent="-274320" algn="l" rtl="0">
              <a:lnSpc>
                <a:spcPct val="100000"/>
              </a:lnSpc>
              <a:spcBef>
                <a:spcPts val="300"/>
              </a:spcBef>
              <a:spcAft>
                <a:spcPts val="0"/>
              </a:spcAft>
              <a:buClr>
                <a:schemeClr val="dk1"/>
              </a:buClr>
              <a:buSzPts val="2400"/>
              <a:buChar char="‒"/>
            </a:pPr>
            <a:r>
              <a:rPr lang="en-US"/>
              <a:t>Recruit for your troop and feeder Packs</a:t>
            </a:r>
            <a:endParaRPr/>
          </a:p>
          <a:p>
            <a:pPr marL="548640" lvl="1" indent="-274320" algn="l" rtl="0">
              <a:lnSpc>
                <a:spcPct val="100000"/>
              </a:lnSpc>
              <a:spcBef>
                <a:spcPts val="300"/>
              </a:spcBef>
              <a:spcAft>
                <a:spcPts val="0"/>
              </a:spcAft>
              <a:buSzPts val="2400"/>
              <a:buChar char="‒"/>
            </a:pPr>
            <a:r>
              <a:rPr lang="en-US"/>
              <a:t>“Bring a Buddy” day activity of fun for Scouts</a:t>
            </a:r>
            <a:endParaRPr/>
          </a:p>
          <a:p>
            <a:pPr marL="548640" lvl="1" indent="-274320" algn="l" rtl="0">
              <a:lnSpc>
                <a:spcPct val="100000"/>
              </a:lnSpc>
              <a:spcBef>
                <a:spcPts val="300"/>
              </a:spcBef>
              <a:spcAft>
                <a:spcPts val="0"/>
              </a:spcAft>
              <a:buSzPts val="2400"/>
              <a:buChar char="‒"/>
            </a:pPr>
            <a:r>
              <a:rPr lang="en-US"/>
              <a:t>Share an activity with the Chartered Organization youth group and encourage participation</a:t>
            </a:r>
            <a:endParaRPr/>
          </a:p>
          <a:p>
            <a:pPr marL="548640" lvl="1" indent="-274320" algn="l" rtl="0">
              <a:lnSpc>
                <a:spcPct val="100000"/>
              </a:lnSpc>
              <a:spcBef>
                <a:spcPts val="300"/>
              </a:spcBef>
              <a:spcAft>
                <a:spcPts val="0"/>
              </a:spcAft>
              <a:buSzPts val="2400"/>
              <a:buChar char="‒"/>
            </a:pPr>
            <a:r>
              <a:rPr lang="en-US"/>
              <a:t>Class B hoodie at middle school</a:t>
            </a:r>
            <a:endParaRPr/>
          </a:p>
          <a:p>
            <a:pPr marL="548640" lvl="1" indent="-274320" algn="l" rtl="0">
              <a:lnSpc>
                <a:spcPct val="100000"/>
              </a:lnSpc>
              <a:spcBef>
                <a:spcPts val="300"/>
              </a:spcBef>
              <a:spcAft>
                <a:spcPts val="0"/>
              </a:spcAft>
              <a:buSzPts val="2400"/>
              <a:buChar char="‒"/>
            </a:pPr>
            <a:r>
              <a:rPr lang="en-US"/>
              <a:t>Late fall is a good time to have middle school talks!</a:t>
            </a:r>
            <a:endParaRPr/>
          </a:p>
          <a:p>
            <a:pPr marL="548640" lvl="1" indent="-121920" algn="l" rtl="0">
              <a:lnSpc>
                <a:spcPct val="100000"/>
              </a:lnSpc>
              <a:spcBef>
                <a:spcPts val="300"/>
              </a:spcBef>
              <a:spcAft>
                <a:spcPts val="0"/>
              </a:spcAft>
              <a:buClr>
                <a:schemeClr val="dk1"/>
              </a:buClr>
              <a:buSzPts val="2400"/>
              <a:buNone/>
            </a:pPr>
            <a:endParaRPr/>
          </a:p>
          <a:p>
            <a:pPr marL="274320" lvl="0" indent="-274320" algn="l" rtl="0">
              <a:lnSpc>
                <a:spcPct val="100000"/>
              </a:lnSpc>
              <a:spcBef>
                <a:spcPts val="300"/>
              </a:spcBef>
              <a:spcAft>
                <a:spcPts val="0"/>
              </a:spcAft>
              <a:buClr>
                <a:schemeClr val="dk1"/>
              </a:buClr>
              <a:buSzPts val="2800"/>
              <a:buFont typeface="Arial"/>
              <a:buChar char="•"/>
            </a:pPr>
            <a:r>
              <a:rPr lang="en-US"/>
              <a:t>Facebook page</a:t>
            </a:r>
            <a:endParaRPr/>
          </a:p>
          <a:p>
            <a:pPr marL="548640" lvl="1" indent="-274320" algn="l" rtl="0">
              <a:lnSpc>
                <a:spcPct val="100000"/>
              </a:lnSpc>
              <a:spcBef>
                <a:spcPts val="300"/>
              </a:spcBef>
              <a:spcAft>
                <a:spcPts val="0"/>
              </a:spcAft>
              <a:buClr>
                <a:schemeClr val="dk1"/>
              </a:buClr>
              <a:buSzPts val="2400"/>
              <a:buChar char="‒"/>
            </a:pPr>
            <a:r>
              <a:rPr lang="en-US"/>
              <a:t>Posting Troop activities</a:t>
            </a:r>
            <a:endParaRPr/>
          </a:p>
          <a:p>
            <a:pPr marL="548640" lvl="1" indent="-274320" algn="l" rtl="0">
              <a:lnSpc>
                <a:spcPct val="100000"/>
              </a:lnSpc>
              <a:spcBef>
                <a:spcPts val="300"/>
              </a:spcBef>
              <a:spcAft>
                <a:spcPts val="0"/>
              </a:spcAft>
              <a:buClr>
                <a:schemeClr val="dk1"/>
              </a:buClr>
              <a:buSzPts val="2400"/>
              <a:buChar char="‒"/>
            </a:pPr>
            <a:r>
              <a:rPr lang="en-US"/>
              <a:t>Post on other Facebook pages</a:t>
            </a:r>
            <a:endParaRPr/>
          </a:p>
          <a:p>
            <a:pPr marL="548640" lvl="1" indent="-121920" algn="l" rtl="0">
              <a:lnSpc>
                <a:spcPct val="100000"/>
              </a:lnSpc>
              <a:spcBef>
                <a:spcPts val="300"/>
              </a:spcBef>
              <a:spcAft>
                <a:spcPts val="0"/>
              </a:spcAft>
              <a:buClr>
                <a:schemeClr val="dk1"/>
              </a:buClr>
              <a:buSzPts val="2400"/>
              <a:buNone/>
            </a:pPr>
            <a:endParaRPr/>
          </a:p>
          <a:p>
            <a:pPr marL="274320" lvl="0" indent="-274320" algn="l" rtl="0">
              <a:lnSpc>
                <a:spcPct val="100000"/>
              </a:lnSpc>
              <a:spcBef>
                <a:spcPts val="300"/>
              </a:spcBef>
              <a:spcAft>
                <a:spcPts val="0"/>
              </a:spcAft>
              <a:buClr>
                <a:schemeClr val="dk1"/>
              </a:buClr>
              <a:buSzPts val="2800"/>
              <a:buFont typeface="Arial"/>
              <a:buChar char="•"/>
            </a:pPr>
            <a:r>
              <a:rPr lang="en-US"/>
              <a:t>Programming Drives Recruiting!</a:t>
            </a:r>
            <a:endParaRPr/>
          </a:p>
        </p:txBody>
      </p:sp>
      <p:pic>
        <p:nvPicPr>
          <p:cNvPr id="2" name="Picture 1" descr="A yellow and blue logo with a wolf face&#10;&#10;AI-generated content may be incorrect.">
            <a:extLst>
              <a:ext uri="{FF2B5EF4-FFF2-40B4-BE49-F238E27FC236}">
                <a16:creationId xmlns:a16="http://schemas.microsoft.com/office/drawing/2014/main" id="{187144F0-4A13-3C2B-49DF-A8AC5EF0D315}"/>
              </a:ext>
            </a:extLst>
          </p:cNvPr>
          <p:cNvPicPr>
            <a:picLocks noChangeAspect="1"/>
          </p:cNvPicPr>
          <p:nvPr/>
        </p:nvPicPr>
        <p:blipFill>
          <a:blip r:embed="rId3"/>
          <a:stretch>
            <a:fillRect/>
          </a:stretch>
        </p:blipFill>
        <p:spPr>
          <a:xfrm>
            <a:off x="7901926" y="76984"/>
            <a:ext cx="2034902" cy="2034902"/>
          </a:xfrm>
          <a:prstGeom prst="rect">
            <a:avLst/>
          </a:prstGeom>
        </p:spPr>
      </p:pic>
      <p:pic>
        <p:nvPicPr>
          <p:cNvPr id="3" name="Picture 2" descr="A logo on a black background&#10;&#10;AI-generated content may be incorrect.">
            <a:extLst>
              <a:ext uri="{FF2B5EF4-FFF2-40B4-BE49-F238E27FC236}">
                <a16:creationId xmlns:a16="http://schemas.microsoft.com/office/drawing/2014/main" id="{D7857B5B-A3EC-A75B-9D4E-E39D97D1B557}"/>
              </a:ext>
            </a:extLst>
          </p:cNvPr>
          <p:cNvPicPr>
            <a:picLocks noChangeAspect="1"/>
          </p:cNvPicPr>
          <p:nvPr/>
        </p:nvPicPr>
        <p:blipFill>
          <a:blip r:embed="rId4"/>
          <a:stretch>
            <a:fillRect/>
          </a:stretch>
        </p:blipFill>
        <p:spPr>
          <a:xfrm>
            <a:off x="79328" y="-165179"/>
            <a:ext cx="2207877" cy="2207877"/>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sp>
        <p:nvSpPr>
          <p:cNvPr id="216" name="Google Shape;216;p17"/>
          <p:cNvSpPr txBox="1">
            <a:spLocks noGrp="1"/>
          </p:cNvSpPr>
          <p:nvPr>
            <p:ph type="title"/>
          </p:nvPr>
        </p:nvSpPr>
        <p:spPr>
          <a:prstGeom prst="rect">
            <a:avLst/>
          </a:prstGeom>
          <a:noFill/>
          <a:ln>
            <a:noFill/>
          </a:ln>
        </p:spPr>
        <p:txBody>
          <a:bodyPr spcFirstLastPara="1" wrap="square" lIns="182875" tIns="182875" rIns="182875" bIns="182875" anchor="ctr" anchorCtr="1">
            <a:normAutofit/>
          </a:bodyPr>
          <a:lstStyle/>
          <a:p>
            <a:pPr marL="0" lvl="0" indent="0" algn="ctr" rtl="0">
              <a:lnSpc>
                <a:spcPct val="100000"/>
              </a:lnSpc>
              <a:spcBef>
                <a:spcPts val="0"/>
              </a:spcBef>
              <a:spcAft>
                <a:spcPts val="0"/>
              </a:spcAft>
              <a:buSzPts val="1400"/>
              <a:buNone/>
            </a:pPr>
            <a:r>
              <a:rPr lang="en-US" sz="4000">
                <a:latin typeface="Amasis MT Pro Black" panose="02040A04050005020304" pitchFamily="18" charset="0"/>
              </a:rPr>
              <a:t>The Value of Scouting</a:t>
            </a:r>
            <a:endParaRPr sz="4000">
              <a:latin typeface="Amasis MT Pro Black" panose="02040A04050005020304" pitchFamily="18" charset="0"/>
            </a:endParaRPr>
          </a:p>
        </p:txBody>
      </p:sp>
      <p:sp>
        <p:nvSpPr>
          <p:cNvPr id="217" name="Google Shape;217;p17"/>
          <p:cNvSpPr txBox="1">
            <a:spLocks noGrp="1"/>
          </p:cNvSpPr>
          <p:nvPr>
            <p:ph idx="1"/>
          </p:nvPr>
        </p:nvSpPr>
        <p:spPr>
          <a:prstGeom prst="rect">
            <a:avLst/>
          </a:prstGeom>
          <a:noFill/>
          <a:ln>
            <a:noFill/>
          </a:ln>
        </p:spPr>
        <p:txBody>
          <a:bodyPr spcFirstLastPara="1" wrap="square" lIns="91425" tIns="0" rIns="91425" bIns="91425" anchor="t" anchorCtr="0">
            <a:noAutofit/>
          </a:bodyPr>
          <a:lstStyle/>
          <a:p>
            <a:pPr marL="457200" lvl="0" indent="-406400" algn="l" rtl="0">
              <a:lnSpc>
                <a:spcPct val="100000"/>
              </a:lnSpc>
              <a:spcBef>
                <a:spcPts val="0"/>
              </a:spcBef>
              <a:spcAft>
                <a:spcPts val="0"/>
              </a:spcAft>
              <a:buSzPts val="2800"/>
              <a:buChar char="●"/>
            </a:pPr>
            <a:r>
              <a:rPr lang="en-US"/>
              <a:t>“The Value of Scouting”</a:t>
            </a:r>
            <a:endParaRPr/>
          </a:p>
          <a:p>
            <a:pPr marL="548640" lvl="1" indent="-274320" algn="l" rtl="0">
              <a:lnSpc>
                <a:spcPct val="100000"/>
              </a:lnSpc>
              <a:spcBef>
                <a:spcPts val="0"/>
              </a:spcBef>
              <a:spcAft>
                <a:spcPts val="0"/>
              </a:spcAft>
              <a:buSzPts val="2400"/>
              <a:buChar char="‒"/>
            </a:pPr>
            <a:r>
              <a:rPr lang="en-US"/>
              <a:t>Cubs – </a:t>
            </a:r>
            <a:endParaRPr/>
          </a:p>
          <a:p>
            <a:pPr marL="1005839" lvl="2" indent="-274319" algn="l" rtl="0">
              <a:lnSpc>
                <a:spcPct val="100000"/>
              </a:lnSpc>
              <a:spcBef>
                <a:spcPts val="0"/>
              </a:spcBef>
              <a:spcAft>
                <a:spcPts val="0"/>
              </a:spcAft>
              <a:buSzPts val="2400"/>
              <a:buChar char="‒"/>
            </a:pPr>
            <a:r>
              <a:rPr lang="en-US"/>
              <a:t>(A) new exciting opportunities, </a:t>
            </a:r>
            <a:endParaRPr/>
          </a:p>
          <a:p>
            <a:pPr marL="1005839" lvl="2" indent="-274319" algn="l" rtl="0">
              <a:lnSpc>
                <a:spcPct val="100000"/>
              </a:lnSpc>
              <a:spcBef>
                <a:spcPts val="0"/>
              </a:spcBef>
              <a:spcAft>
                <a:spcPts val="0"/>
              </a:spcAft>
              <a:buSzPts val="2400"/>
              <a:buChar char="‒"/>
            </a:pPr>
            <a:r>
              <a:rPr lang="en-US"/>
              <a:t>(B) making YOUR family time a priority, </a:t>
            </a:r>
            <a:endParaRPr/>
          </a:p>
          <a:p>
            <a:pPr marL="1005839" lvl="2" indent="-274319" algn="l" rtl="0">
              <a:lnSpc>
                <a:spcPct val="100000"/>
              </a:lnSpc>
              <a:spcBef>
                <a:spcPts val="0"/>
              </a:spcBef>
              <a:spcAft>
                <a:spcPts val="0"/>
              </a:spcAft>
              <a:buSzPts val="2400"/>
              <a:buChar char="‒"/>
            </a:pPr>
            <a:r>
              <a:rPr lang="en-US"/>
              <a:t>(C) making new friends they will have for life!</a:t>
            </a:r>
            <a:endParaRPr/>
          </a:p>
          <a:p>
            <a:pPr marL="548640" lvl="1" indent="-274320" algn="l" rtl="0">
              <a:lnSpc>
                <a:spcPct val="100000"/>
              </a:lnSpc>
              <a:spcBef>
                <a:spcPts val="0"/>
              </a:spcBef>
              <a:spcAft>
                <a:spcPts val="0"/>
              </a:spcAft>
              <a:buSzPts val="2400"/>
              <a:buChar char="‒"/>
            </a:pPr>
            <a:r>
              <a:rPr lang="en-US"/>
              <a:t>Scouts – </a:t>
            </a:r>
            <a:endParaRPr/>
          </a:p>
          <a:p>
            <a:pPr marL="1005839" lvl="2" indent="-274319" algn="l" rtl="0">
              <a:lnSpc>
                <a:spcPct val="100000"/>
              </a:lnSpc>
              <a:spcBef>
                <a:spcPts val="0"/>
              </a:spcBef>
              <a:spcAft>
                <a:spcPts val="0"/>
              </a:spcAft>
              <a:buSzPts val="2400"/>
              <a:buChar char="‒"/>
            </a:pPr>
            <a:r>
              <a:rPr lang="en-US"/>
              <a:t>(A) Building legitimate, real world applicable leadership skills, </a:t>
            </a:r>
            <a:endParaRPr/>
          </a:p>
          <a:p>
            <a:pPr marL="1005839" lvl="2" indent="-274319" algn="l" rtl="0">
              <a:lnSpc>
                <a:spcPct val="100000"/>
              </a:lnSpc>
              <a:spcBef>
                <a:spcPts val="0"/>
              </a:spcBef>
              <a:spcAft>
                <a:spcPts val="0"/>
              </a:spcAft>
              <a:buSzPts val="2400"/>
              <a:buChar char="‒"/>
            </a:pPr>
            <a:r>
              <a:rPr lang="en-US"/>
              <a:t>(B) Work Readiness - Personal </a:t>
            </a:r>
            <a:r>
              <a:rPr lang="en-US" err="1"/>
              <a:t>Softskills</a:t>
            </a:r>
            <a:r>
              <a:rPr lang="en-US"/>
              <a:t>, </a:t>
            </a:r>
            <a:endParaRPr/>
          </a:p>
          <a:p>
            <a:pPr marL="1005839" lvl="2" indent="-274319" algn="l" rtl="0">
              <a:lnSpc>
                <a:spcPct val="100000"/>
              </a:lnSpc>
              <a:spcBef>
                <a:spcPts val="0"/>
              </a:spcBef>
              <a:spcAft>
                <a:spcPts val="0"/>
              </a:spcAft>
              <a:buSzPts val="2400"/>
              <a:buChar char="‒"/>
            </a:pPr>
            <a:r>
              <a:rPr lang="en-US"/>
              <a:t>(C) Adventures they won’t experience anywhere else!</a:t>
            </a:r>
            <a:endParaRPr/>
          </a:p>
          <a:p>
            <a:pPr marL="548640" lvl="1" indent="-274320" algn="l" rtl="0">
              <a:lnSpc>
                <a:spcPct val="100000"/>
              </a:lnSpc>
              <a:spcBef>
                <a:spcPts val="0"/>
              </a:spcBef>
              <a:spcAft>
                <a:spcPts val="0"/>
              </a:spcAft>
              <a:buSzPts val="2400"/>
              <a:buChar char="‒"/>
            </a:pPr>
            <a:r>
              <a:rPr lang="en-US"/>
              <a:t>Life Lessons – </a:t>
            </a:r>
            <a:endParaRPr/>
          </a:p>
          <a:p>
            <a:pPr marL="1005839" lvl="2" indent="-274319" algn="l" rtl="0">
              <a:lnSpc>
                <a:spcPct val="100000"/>
              </a:lnSpc>
              <a:spcBef>
                <a:spcPts val="0"/>
              </a:spcBef>
              <a:spcAft>
                <a:spcPts val="0"/>
              </a:spcAft>
              <a:buSzPts val="2400"/>
              <a:buChar char="‒"/>
            </a:pPr>
            <a:r>
              <a:rPr lang="en-US"/>
              <a:t>Scouts build work ethic, develop grit, learn to open their eyes to the world around them and take ownership of themselves and their decisions.</a:t>
            </a:r>
            <a:endParaRPr/>
          </a:p>
        </p:txBody>
      </p:sp>
      <p:pic>
        <p:nvPicPr>
          <p:cNvPr id="2" name="Picture 1" descr="A yellow and blue logo with a wolf face&#10;&#10;AI-generated content may be incorrect.">
            <a:extLst>
              <a:ext uri="{FF2B5EF4-FFF2-40B4-BE49-F238E27FC236}">
                <a16:creationId xmlns:a16="http://schemas.microsoft.com/office/drawing/2014/main" id="{51D7A0CF-4EFD-D6BB-C899-140581A8E338}"/>
              </a:ext>
            </a:extLst>
          </p:cNvPr>
          <p:cNvPicPr>
            <a:picLocks noChangeAspect="1"/>
          </p:cNvPicPr>
          <p:nvPr/>
        </p:nvPicPr>
        <p:blipFill>
          <a:blip r:embed="rId3"/>
          <a:stretch>
            <a:fillRect/>
          </a:stretch>
        </p:blipFill>
        <p:spPr>
          <a:xfrm>
            <a:off x="7901926" y="76984"/>
            <a:ext cx="2034902" cy="2034902"/>
          </a:xfrm>
          <a:prstGeom prst="rect">
            <a:avLst/>
          </a:prstGeom>
        </p:spPr>
      </p:pic>
      <p:pic>
        <p:nvPicPr>
          <p:cNvPr id="3" name="Picture 2" descr="A logo on a black background&#10;&#10;AI-generated content may be incorrect.">
            <a:extLst>
              <a:ext uri="{FF2B5EF4-FFF2-40B4-BE49-F238E27FC236}">
                <a16:creationId xmlns:a16="http://schemas.microsoft.com/office/drawing/2014/main" id="{9488AC88-D07A-6A45-8594-06F5ADD68475}"/>
              </a:ext>
            </a:extLst>
          </p:cNvPr>
          <p:cNvPicPr>
            <a:picLocks noChangeAspect="1"/>
          </p:cNvPicPr>
          <p:nvPr/>
        </p:nvPicPr>
        <p:blipFill>
          <a:blip r:embed="rId4"/>
          <a:stretch>
            <a:fillRect/>
          </a:stretch>
        </p:blipFill>
        <p:spPr>
          <a:xfrm>
            <a:off x="79328" y="-165179"/>
            <a:ext cx="2207877" cy="2207877"/>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sp>
        <p:nvSpPr>
          <p:cNvPr id="223" name="Google Shape;223;p18"/>
          <p:cNvSpPr txBox="1">
            <a:spLocks noGrp="1"/>
          </p:cNvSpPr>
          <p:nvPr>
            <p:ph type="title"/>
          </p:nvPr>
        </p:nvSpPr>
        <p:spPr>
          <a:prstGeom prst="rect">
            <a:avLst/>
          </a:prstGeom>
          <a:noFill/>
          <a:ln>
            <a:noFill/>
          </a:ln>
        </p:spPr>
        <p:txBody>
          <a:bodyPr spcFirstLastPara="1" wrap="square" lIns="182875" tIns="182875" rIns="182875" bIns="182875" anchor="ctr" anchorCtr="1">
            <a:normAutofit/>
          </a:bodyPr>
          <a:lstStyle/>
          <a:p>
            <a:pPr marL="0" lvl="0" indent="0" algn="ctr" rtl="0">
              <a:lnSpc>
                <a:spcPct val="100000"/>
              </a:lnSpc>
              <a:spcBef>
                <a:spcPts val="0"/>
              </a:spcBef>
              <a:spcAft>
                <a:spcPts val="0"/>
              </a:spcAft>
              <a:buSzPts val="1400"/>
              <a:buNone/>
            </a:pPr>
            <a:r>
              <a:rPr lang="en-US" sz="4400">
                <a:latin typeface="Amasis MT Pro Black" panose="02040A04050005020304" pitchFamily="18" charset="0"/>
              </a:rPr>
              <a:t>Contact Information</a:t>
            </a:r>
            <a:endParaRPr sz="4400">
              <a:latin typeface="Amasis MT Pro Black" panose="02040A04050005020304" pitchFamily="18" charset="0"/>
            </a:endParaRPr>
          </a:p>
        </p:txBody>
      </p:sp>
      <p:sp>
        <p:nvSpPr>
          <p:cNvPr id="224" name="Google Shape;224;p18"/>
          <p:cNvSpPr txBox="1">
            <a:spLocks noGrp="1"/>
          </p:cNvSpPr>
          <p:nvPr>
            <p:ph idx="1"/>
          </p:nvPr>
        </p:nvSpPr>
        <p:spPr>
          <a:prstGeom prst="rect">
            <a:avLst/>
          </a:prstGeom>
          <a:noFill/>
          <a:ln>
            <a:noFill/>
          </a:ln>
        </p:spPr>
        <p:txBody>
          <a:bodyPr spcFirstLastPara="1" wrap="square" lIns="91425" tIns="0" rIns="91425" bIns="91425" anchor="t" anchorCtr="0">
            <a:noAutofit/>
          </a:bodyPr>
          <a:lstStyle/>
          <a:p>
            <a:pPr marL="274320" lvl="0" indent="-274320" algn="l" rtl="0">
              <a:lnSpc>
                <a:spcPct val="100000"/>
              </a:lnSpc>
              <a:spcBef>
                <a:spcPts val="0"/>
              </a:spcBef>
              <a:spcAft>
                <a:spcPts val="0"/>
              </a:spcAft>
              <a:buClr>
                <a:schemeClr val="dk1"/>
              </a:buClr>
              <a:buSzPts val="2800"/>
              <a:buFont typeface="Arial"/>
              <a:buChar char="•"/>
            </a:pPr>
            <a:r>
              <a:rPr lang="en-US" sz="2400"/>
              <a:t>District Membership Chairs</a:t>
            </a:r>
            <a:endParaRPr sz="2400"/>
          </a:p>
          <a:p>
            <a:pPr marL="548640" lvl="1" indent="-274320"/>
            <a:r>
              <a:rPr lang="en-US" sz="2000"/>
              <a:t>Kanza – John Austin</a:t>
            </a:r>
            <a:endParaRPr sz="2000"/>
          </a:p>
          <a:p>
            <a:pPr marL="822960" lvl="2" indent="-274320" algn="l" rtl="0">
              <a:lnSpc>
                <a:spcPct val="100000"/>
              </a:lnSpc>
              <a:spcBef>
                <a:spcPts val="300"/>
              </a:spcBef>
              <a:spcAft>
                <a:spcPts val="0"/>
              </a:spcAft>
              <a:buSzPts val="2000"/>
              <a:buChar char="•"/>
            </a:pPr>
            <a:r>
              <a:rPr lang="en-US" sz="1800"/>
              <a:t>jcaustin.scouts@gmail.com</a:t>
            </a:r>
            <a:endParaRPr sz="1800"/>
          </a:p>
          <a:p>
            <a:pPr marL="548640" lvl="1" indent="-274320" algn="l" rtl="0">
              <a:lnSpc>
                <a:spcPct val="100000"/>
              </a:lnSpc>
              <a:spcBef>
                <a:spcPts val="300"/>
              </a:spcBef>
              <a:spcAft>
                <a:spcPts val="0"/>
              </a:spcAft>
              <a:buClr>
                <a:schemeClr val="dk1"/>
              </a:buClr>
              <a:buSzPts val="2400"/>
              <a:buChar char="‒"/>
            </a:pPr>
            <a:r>
              <a:rPr lang="en-US" sz="2000"/>
              <a:t>Osage Nation – David Morrow</a:t>
            </a:r>
            <a:endParaRPr sz="2000"/>
          </a:p>
          <a:p>
            <a:pPr marL="822960" lvl="2" indent="-274320" algn="l" rtl="0">
              <a:lnSpc>
                <a:spcPct val="100000"/>
              </a:lnSpc>
              <a:spcBef>
                <a:spcPts val="300"/>
              </a:spcBef>
              <a:spcAft>
                <a:spcPts val="0"/>
              </a:spcAft>
              <a:buSzPts val="2000"/>
              <a:buChar char="•"/>
            </a:pPr>
            <a:r>
              <a:rPr lang="en-US" sz="1800"/>
              <a:t>davidmorrow96@hotmail.com</a:t>
            </a:r>
            <a:endParaRPr sz="1800"/>
          </a:p>
          <a:p>
            <a:pPr marL="548640" lvl="1" indent="-274320" algn="l" rtl="0">
              <a:lnSpc>
                <a:spcPct val="100000"/>
              </a:lnSpc>
              <a:spcBef>
                <a:spcPts val="300"/>
              </a:spcBef>
              <a:spcAft>
                <a:spcPts val="0"/>
              </a:spcAft>
              <a:buClr>
                <a:schemeClr val="dk1"/>
              </a:buClr>
              <a:buSzPts val="2400"/>
              <a:buChar char="‒"/>
            </a:pPr>
            <a:r>
              <a:rPr lang="en-US" sz="2000"/>
              <a:t>Pawnee – Heather Burk</a:t>
            </a:r>
            <a:endParaRPr sz="2000"/>
          </a:p>
          <a:p>
            <a:pPr marL="822960" lvl="2" indent="-274320" algn="l" rtl="0">
              <a:lnSpc>
                <a:spcPct val="100000"/>
              </a:lnSpc>
              <a:spcBef>
                <a:spcPts val="300"/>
              </a:spcBef>
              <a:spcAft>
                <a:spcPts val="0"/>
              </a:spcAft>
              <a:buSzPts val="2000"/>
              <a:buChar char="•"/>
            </a:pPr>
            <a:r>
              <a:rPr lang="en-US" sz="1800"/>
              <a:t> heathermburk@gmail.com</a:t>
            </a:r>
            <a:endParaRPr sz="1800"/>
          </a:p>
          <a:p>
            <a:pPr marL="548640" lvl="1" indent="-274320" algn="l" rtl="0">
              <a:lnSpc>
                <a:spcPct val="100000"/>
              </a:lnSpc>
              <a:spcBef>
                <a:spcPts val="300"/>
              </a:spcBef>
              <a:spcAft>
                <a:spcPts val="0"/>
              </a:spcAft>
              <a:buSzPts val="2400"/>
              <a:buChar char="‒"/>
            </a:pPr>
            <a:r>
              <a:rPr lang="en-US" sz="2000"/>
              <a:t>Santa Fe – Vanessa Tiede</a:t>
            </a:r>
            <a:endParaRPr sz="2000"/>
          </a:p>
          <a:p>
            <a:pPr marL="822960" lvl="2" indent="-274320" algn="l" rtl="0">
              <a:lnSpc>
                <a:spcPct val="100000"/>
              </a:lnSpc>
              <a:spcBef>
                <a:spcPts val="300"/>
              </a:spcBef>
              <a:spcAft>
                <a:spcPts val="0"/>
              </a:spcAft>
              <a:buSzPts val="2000"/>
              <a:buChar char="•"/>
            </a:pPr>
            <a:r>
              <a:rPr lang="en-US" sz="1800"/>
              <a:t>vanessa.tiede@scouting.org</a:t>
            </a:r>
            <a:endParaRPr sz="1800"/>
          </a:p>
          <a:p>
            <a:pPr marL="548640" lvl="1" indent="-274320"/>
            <a:r>
              <a:rPr lang="en-US" sz="2000"/>
              <a:t>Southwinds – Jancie Harader</a:t>
            </a:r>
            <a:endParaRPr sz="2000"/>
          </a:p>
          <a:p>
            <a:pPr marL="822960" lvl="2" indent="-274320" algn="l" rtl="0">
              <a:lnSpc>
                <a:spcPct val="100000"/>
              </a:lnSpc>
              <a:spcBef>
                <a:spcPts val="300"/>
              </a:spcBef>
              <a:spcAft>
                <a:spcPts val="0"/>
              </a:spcAft>
              <a:buSzPts val="2000"/>
              <a:buChar char="•"/>
            </a:pPr>
            <a:r>
              <a:rPr lang="en-US" sz="1800"/>
              <a:t>jancie.harader@scouting.org</a:t>
            </a:r>
            <a:endParaRPr sz="1800"/>
          </a:p>
          <a:p>
            <a:pPr marL="548640" lvl="1" indent="-274320" algn="l" rtl="0">
              <a:lnSpc>
                <a:spcPct val="100000"/>
              </a:lnSpc>
              <a:spcBef>
                <a:spcPts val="300"/>
              </a:spcBef>
              <a:spcAft>
                <a:spcPts val="0"/>
              </a:spcAft>
              <a:buClr>
                <a:schemeClr val="dk1"/>
              </a:buClr>
              <a:buSzPts val="2400"/>
              <a:buChar char="‒"/>
            </a:pPr>
            <a:r>
              <a:rPr lang="en-US" sz="2000"/>
              <a:t>White Buffalo – Laura Roddy</a:t>
            </a:r>
            <a:endParaRPr sz="2000"/>
          </a:p>
          <a:p>
            <a:pPr marL="822960" lvl="2" indent="-274320" algn="l" rtl="0">
              <a:lnSpc>
                <a:spcPct val="100000"/>
              </a:lnSpc>
              <a:spcBef>
                <a:spcPts val="300"/>
              </a:spcBef>
              <a:spcAft>
                <a:spcPts val="0"/>
              </a:spcAft>
              <a:buClr>
                <a:schemeClr val="dk1"/>
              </a:buClr>
              <a:buSzPts val="2000"/>
              <a:buFont typeface="Arial"/>
              <a:buChar char="•"/>
            </a:pPr>
            <a:r>
              <a:rPr lang="en-US" sz="1800"/>
              <a:t>laurajroddy@gmail.com</a:t>
            </a:r>
            <a:endParaRPr sz="1800"/>
          </a:p>
          <a:p>
            <a:pPr marL="274320" lvl="1" indent="0" algn="l" rtl="0">
              <a:lnSpc>
                <a:spcPct val="100000"/>
              </a:lnSpc>
              <a:spcBef>
                <a:spcPts val="300"/>
              </a:spcBef>
              <a:spcAft>
                <a:spcPts val="0"/>
              </a:spcAft>
              <a:buClr>
                <a:schemeClr val="dk1"/>
              </a:buClr>
              <a:buSzPts val="2400"/>
              <a:buNone/>
            </a:pPr>
            <a:endParaRPr sz="2000"/>
          </a:p>
          <a:p>
            <a:pPr marL="274320" indent="-274320"/>
            <a:endParaRPr lang="en-US" sz="2400"/>
          </a:p>
        </p:txBody>
      </p:sp>
      <p:pic>
        <p:nvPicPr>
          <p:cNvPr id="2" name="Picture 1" descr="A yellow and blue logo with a wolf face&#10;&#10;AI-generated content may be incorrect.">
            <a:extLst>
              <a:ext uri="{FF2B5EF4-FFF2-40B4-BE49-F238E27FC236}">
                <a16:creationId xmlns:a16="http://schemas.microsoft.com/office/drawing/2014/main" id="{6D62A5FF-6B63-EF4A-33EE-31F29B200D24}"/>
              </a:ext>
            </a:extLst>
          </p:cNvPr>
          <p:cNvPicPr>
            <a:picLocks noChangeAspect="1"/>
          </p:cNvPicPr>
          <p:nvPr/>
        </p:nvPicPr>
        <p:blipFill>
          <a:blip r:embed="rId3"/>
          <a:stretch>
            <a:fillRect/>
          </a:stretch>
        </p:blipFill>
        <p:spPr>
          <a:xfrm>
            <a:off x="7901926" y="76984"/>
            <a:ext cx="2034902" cy="2034902"/>
          </a:xfrm>
          <a:prstGeom prst="rect">
            <a:avLst/>
          </a:prstGeom>
        </p:spPr>
      </p:pic>
      <p:pic>
        <p:nvPicPr>
          <p:cNvPr id="3" name="Picture 2" descr="A logo on a black background&#10;&#10;AI-generated content may be incorrect.">
            <a:extLst>
              <a:ext uri="{FF2B5EF4-FFF2-40B4-BE49-F238E27FC236}">
                <a16:creationId xmlns:a16="http://schemas.microsoft.com/office/drawing/2014/main" id="{030C6794-4754-988C-A7A6-260B11E56313}"/>
              </a:ext>
            </a:extLst>
          </p:cNvPr>
          <p:cNvPicPr>
            <a:picLocks noChangeAspect="1"/>
          </p:cNvPicPr>
          <p:nvPr/>
        </p:nvPicPr>
        <p:blipFill>
          <a:blip r:embed="rId4"/>
          <a:stretch>
            <a:fillRect/>
          </a:stretch>
        </p:blipFill>
        <p:spPr>
          <a:xfrm>
            <a:off x="79328" y="-165179"/>
            <a:ext cx="2207877" cy="2207877"/>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erson holding a yellow arrow in a target&#10;&#10;AI-generated content may be incorrect.">
            <a:extLst>
              <a:ext uri="{FF2B5EF4-FFF2-40B4-BE49-F238E27FC236}">
                <a16:creationId xmlns:a16="http://schemas.microsoft.com/office/drawing/2014/main" id="{98BE2D55-BE17-B973-7EAD-F3183F6995A2}"/>
              </a:ext>
            </a:extLst>
          </p:cNvPr>
          <p:cNvPicPr>
            <a:picLocks noChangeAspect="1"/>
          </p:cNvPicPr>
          <p:nvPr/>
        </p:nvPicPr>
        <p:blipFill>
          <a:blip r:embed="rId3">
            <a:alphaModFix amt="56000"/>
          </a:blip>
          <a:stretch>
            <a:fillRect/>
          </a:stretch>
        </p:blipFill>
        <p:spPr>
          <a:xfrm>
            <a:off x="-2334503" y="0"/>
            <a:ext cx="13459240" cy="7572295"/>
          </a:xfrm>
          <a:prstGeom prst="rect">
            <a:avLst/>
          </a:prstGeom>
          <a:effectLst>
            <a:outerShdw blurRad="50800" dist="50800" dir="5400000" algn="ctr" rotWithShape="0">
              <a:srgbClr val="000000">
                <a:alpha val="0"/>
              </a:srgbClr>
            </a:outerShdw>
          </a:effectLst>
        </p:spPr>
      </p:pic>
      <p:sp>
        <p:nvSpPr>
          <p:cNvPr id="4" name="Google Shape;229;p19">
            <a:extLst>
              <a:ext uri="{FF2B5EF4-FFF2-40B4-BE49-F238E27FC236}">
                <a16:creationId xmlns:a16="http://schemas.microsoft.com/office/drawing/2014/main" id="{44DDD755-1162-2607-7698-EDD496F34EC7}"/>
              </a:ext>
            </a:extLst>
          </p:cNvPr>
          <p:cNvSpPr txBox="1">
            <a:spLocks/>
          </p:cNvSpPr>
          <p:nvPr/>
        </p:nvSpPr>
        <p:spPr>
          <a:xfrm>
            <a:off x="896969" y="839942"/>
            <a:ext cx="8222218" cy="3946715"/>
          </a:xfrm>
          <a:prstGeom prst="rect">
            <a:avLst/>
          </a:prstGeom>
        </p:spPr>
        <p:txBody>
          <a:bodyPr spcFirstLastPara="1" vert="horz" lIns="91350" tIns="45675" rIns="91350" bIns="45675" rtlCol="0" anchor="b" anchorCtr="1">
            <a:normAutofit/>
          </a:bodyPr>
          <a:lstStyle>
            <a:lvl1pPr algn="l" defTabSz="996605" rtl="0" eaLnBrk="1" latinLnBrk="0" hangingPunct="1">
              <a:lnSpc>
                <a:spcPct val="85000"/>
              </a:lnSpc>
              <a:spcBef>
                <a:spcPct val="0"/>
              </a:spcBef>
              <a:buNone/>
              <a:defRPr sz="5232" kern="1200" spc="-54" baseline="0">
                <a:solidFill>
                  <a:schemeClr val="tx1">
                    <a:lumMod val="75000"/>
                    <a:lumOff val="25000"/>
                  </a:schemeClr>
                </a:solidFill>
                <a:latin typeface="+mj-lt"/>
                <a:ea typeface="+mj-ea"/>
                <a:cs typeface="+mj-cs"/>
              </a:defRPr>
            </a:lvl1pPr>
          </a:lstStyle>
          <a:p>
            <a:pPr>
              <a:spcBef>
                <a:spcPts val="0"/>
              </a:spcBef>
              <a:buSzPts val="1400"/>
            </a:pPr>
            <a:r>
              <a:rPr lang="en-US" sz="8800">
                <a:solidFill>
                  <a:schemeClr val="tx1"/>
                </a:solidFill>
                <a:latin typeface="Amasis MT Pro Black" panose="02040A04050005020304" pitchFamily="18" charset="0"/>
              </a:rPr>
              <a:t>QUESTIONS?</a:t>
            </a:r>
          </a:p>
        </p:txBody>
      </p:sp>
      <p:pic>
        <p:nvPicPr>
          <p:cNvPr id="5" name="Picture 4" descr="A blue and white logo&#10;&#10;AI-generated content may be incorrect.">
            <a:extLst>
              <a:ext uri="{FF2B5EF4-FFF2-40B4-BE49-F238E27FC236}">
                <a16:creationId xmlns:a16="http://schemas.microsoft.com/office/drawing/2014/main" id="{91DE5133-E8FC-835C-0B54-C7D342F8D67A}"/>
              </a:ext>
            </a:extLst>
          </p:cNvPr>
          <p:cNvPicPr>
            <a:picLocks noChangeAspect="1"/>
          </p:cNvPicPr>
          <p:nvPr/>
        </p:nvPicPr>
        <p:blipFill>
          <a:blip r:embed="rId4"/>
          <a:stretch>
            <a:fillRect/>
          </a:stretch>
        </p:blipFill>
        <p:spPr>
          <a:xfrm>
            <a:off x="361539" y="76538"/>
            <a:ext cx="7712516" cy="2318797"/>
          </a:xfrm>
          <a:prstGeom prst="rect">
            <a:avLst/>
          </a:prstGeom>
        </p:spPr>
      </p:pic>
      <p:pic>
        <p:nvPicPr>
          <p:cNvPr id="6" name="Picture 5" descr="A yellow and blue logo with a wolf face&#10;&#10;AI-generated content may be incorrect.">
            <a:extLst>
              <a:ext uri="{FF2B5EF4-FFF2-40B4-BE49-F238E27FC236}">
                <a16:creationId xmlns:a16="http://schemas.microsoft.com/office/drawing/2014/main" id="{65251A64-3E4D-2DDD-DED6-DDEE1D695137}"/>
              </a:ext>
            </a:extLst>
          </p:cNvPr>
          <p:cNvPicPr>
            <a:picLocks noChangeAspect="1"/>
          </p:cNvPicPr>
          <p:nvPr/>
        </p:nvPicPr>
        <p:blipFill>
          <a:blip r:embed="rId5"/>
          <a:srcRect r="4430" b="9937"/>
          <a:stretch/>
        </p:blipFill>
        <p:spPr>
          <a:xfrm>
            <a:off x="7452372" y="-246169"/>
            <a:ext cx="2542808" cy="2395335"/>
          </a:xfrm>
          <a:prstGeom prst="rect">
            <a:avLst/>
          </a:prstGeom>
        </p:spPr>
      </p:pic>
    </p:spTree>
    <p:extLst>
      <p:ext uri="{BB962C8B-B14F-4D97-AF65-F5344CB8AC3E}">
        <p14:creationId xmlns:p14="http://schemas.microsoft.com/office/powerpoint/2010/main" val="2051866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7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sp>
        <p:nvSpPr>
          <p:cNvPr id="105" name="Google Shape;105;p3"/>
          <p:cNvSpPr txBox="1">
            <a:spLocks noGrp="1"/>
          </p:cNvSpPr>
          <p:nvPr>
            <p:ph type="title"/>
          </p:nvPr>
        </p:nvSpPr>
        <p:spPr>
          <a:xfrm>
            <a:off x="866830" y="297104"/>
            <a:ext cx="8222218" cy="1605572"/>
          </a:xfrm>
          <a:prstGeom prst="rect">
            <a:avLst/>
          </a:prstGeom>
          <a:noFill/>
          <a:ln>
            <a:noFill/>
          </a:ln>
        </p:spPr>
        <p:txBody>
          <a:bodyPr spcFirstLastPara="1" wrap="square" lIns="182875" tIns="182875" rIns="182875" bIns="182875" anchor="ctr" anchorCtr="1">
            <a:normAutofit/>
          </a:bodyPr>
          <a:lstStyle/>
          <a:p>
            <a:pPr marL="0" lvl="0" indent="0" algn="ctr" rtl="0">
              <a:lnSpc>
                <a:spcPct val="100000"/>
              </a:lnSpc>
              <a:spcBef>
                <a:spcPts val="0"/>
              </a:spcBef>
              <a:spcAft>
                <a:spcPts val="0"/>
              </a:spcAft>
              <a:buSzPts val="1400"/>
              <a:buNone/>
            </a:pPr>
            <a:r>
              <a:rPr lang="en-US" sz="4000">
                <a:latin typeface="Amasis MT Pro Black" panose="02040A04050005020304" pitchFamily="18" charset="0"/>
              </a:rPr>
              <a:t>Summer Engagement</a:t>
            </a:r>
            <a:endParaRPr sz="4000">
              <a:latin typeface="Amasis MT Pro Black" panose="02040A04050005020304" pitchFamily="18" charset="0"/>
            </a:endParaRPr>
          </a:p>
        </p:txBody>
      </p:sp>
      <p:sp>
        <p:nvSpPr>
          <p:cNvPr id="106" name="Google Shape;106;p3"/>
          <p:cNvSpPr txBox="1">
            <a:spLocks noGrp="1"/>
          </p:cNvSpPr>
          <p:nvPr>
            <p:ph idx="1"/>
          </p:nvPr>
        </p:nvSpPr>
        <p:spPr>
          <a:prstGeom prst="rect">
            <a:avLst/>
          </a:prstGeom>
          <a:noFill/>
          <a:ln>
            <a:noFill/>
          </a:ln>
        </p:spPr>
        <p:txBody>
          <a:bodyPr spcFirstLastPara="1" wrap="square" lIns="91425" tIns="0" rIns="91425" bIns="91425" anchor="t" anchorCtr="0">
            <a:noAutofit/>
          </a:bodyPr>
          <a:lstStyle/>
          <a:p>
            <a:pPr marL="274320" lvl="0" indent="-274320" algn="l" rtl="0">
              <a:lnSpc>
                <a:spcPct val="100000"/>
              </a:lnSpc>
              <a:spcBef>
                <a:spcPts val="0"/>
              </a:spcBef>
              <a:spcAft>
                <a:spcPts val="0"/>
              </a:spcAft>
              <a:buClr>
                <a:schemeClr val="dk1"/>
              </a:buClr>
              <a:buSzPts val="2800"/>
              <a:buFont typeface="Arial"/>
              <a:buChar char="•"/>
            </a:pPr>
            <a:r>
              <a:rPr lang="en-US" sz="2150"/>
              <a:t>Units need to continue scouting during the summer</a:t>
            </a:r>
            <a:endParaRPr sz="2150"/>
          </a:p>
          <a:p>
            <a:pPr marL="548640" lvl="1" indent="-274320" algn="l" rtl="0">
              <a:lnSpc>
                <a:spcPct val="100000"/>
              </a:lnSpc>
              <a:spcBef>
                <a:spcPts val="300"/>
              </a:spcBef>
              <a:spcAft>
                <a:spcPts val="0"/>
              </a:spcAft>
              <a:buClr>
                <a:schemeClr val="dk1"/>
              </a:buClr>
              <a:buSzPts val="2400"/>
              <a:buChar char="‒"/>
            </a:pPr>
            <a:r>
              <a:rPr lang="en-US" sz="1950"/>
              <a:t>12 months = 12 events…minimum</a:t>
            </a:r>
            <a:endParaRPr sz="1950"/>
          </a:p>
          <a:p>
            <a:pPr marL="548640" lvl="1" indent="-274320" algn="l" rtl="0">
              <a:lnSpc>
                <a:spcPct val="100000"/>
              </a:lnSpc>
              <a:spcBef>
                <a:spcPts val="300"/>
              </a:spcBef>
              <a:spcAft>
                <a:spcPts val="0"/>
              </a:spcAft>
              <a:buClr>
                <a:schemeClr val="dk1"/>
              </a:buClr>
              <a:buSzPts val="2400"/>
              <a:buChar char="‒"/>
            </a:pPr>
            <a:r>
              <a:rPr lang="en-US" sz="1950"/>
              <a:t>One pack meeting and/or one fun outing per month</a:t>
            </a:r>
            <a:endParaRPr sz="1950"/>
          </a:p>
          <a:p>
            <a:pPr marL="548640" lvl="1" indent="-274320" algn="l" rtl="0">
              <a:lnSpc>
                <a:spcPct val="100000"/>
              </a:lnSpc>
              <a:spcBef>
                <a:spcPts val="300"/>
              </a:spcBef>
              <a:spcAft>
                <a:spcPts val="0"/>
              </a:spcAft>
              <a:buClr>
                <a:schemeClr val="dk1"/>
              </a:buClr>
              <a:buSzPts val="2400"/>
              <a:buChar char="‒"/>
            </a:pPr>
            <a:r>
              <a:rPr lang="en-US" sz="1950"/>
              <a:t>No summer engagement = losing members!</a:t>
            </a:r>
            <a:endParaRPr sz="1950"/>
          </a:p>
          <a:p>
            <a:pPr marL="274320" lvl="0" indent="-96520" algn="l" rtl="0">
              <a:lnSpc>
                <a:spcPct val="100000"/>
              </a:lnSpc>
              <a:spcBef>
                <a:spcPts val="300"/>
              </a:spcBef>
              <a:spcAft>
                <a:spcPts val="0"/>
              </a:spcAft>
              <a:buClr>
                <a:schemeClr val="dk1"/>
              </a:buClr>
              <a:buSzPts val="2800"/>
              <a:buFont typeface="Arial"/>
              <a:buNone/>
            </a:pPr>
            <a:endParaRPr/>
          </a:p>
          <a:p>
            <a:pPr marL="274320" lvl="0" indent="-274320" algn="l" rtl="0">
              <a:lnSpc>
                <a:spcPct val="100000"/>
              </a:lnSpc>
              <a:spcBef>
                <a:spcPts val="300"/>
              </a:spcBef>
              <a:spcAft>
                <a:spcPts val="0"/>
              </a:spcAft>
              <a:buClr>
                <a:schemeClr val="dk1"/>
              </a:buClr>
              <a:buSzPts val="2800"/>
              <a:buFont typeface="Arial"/>
              <a:buChar char="•"/>
            </a:pPr>
            <a:r>
              <a:rPr lang="en-US" sz="2150"/>
              <a:t>Community outreach/service</a:t>
            </a:r>
            <a:endParaRPr sz="2150"/>
          </a:p>
          <a:p>
            <a:pPr marL="548640" lvl="1" indent="-274320" algn="l" rtl="0">
              <a:lnSpc>
                <a:spcPct val="100000"/>
              </a:lnSpc>
              <a:spcBef>
                <a:spcPts val="300"/>
              </a:spcBef>
              <a:spcAft>
                <a:spcPts val="0"/>
              </a:spcAft>
              <a:buClr>
                <a:schemeClr val="dk1"/>
              </a:buClr>
              <a:buSzPts val="2400"/>
              <a:buChar char="‒"/>
            </a:pPr>
            <a:r>
              <a:rPr lang="en-US" sz="1950"/>
              <a:t>Great opportunity to bolster relationship with Chartered Organization and/or partner schools</a:t>
            </a:r>
            <a:endParaRPr sz="1950"/>
          </a:p>
          <a:p>
            <a:pPr marL="274320" lvl="0" indent="-96520" algn="l" rtl="0">
              <a:lnSpc>
                <a:spcPct val="100000"/>
              </a:lnSpc>
              <a:spcBef>
                <a:spcPts val="300"/>
              </a:spcBef>
              <a:spcAft>
                <a:spcPts val="0"/>
              </a:spcAft>
              <a:buClr>
                <a:schemeClr val="dk1"/>
              </a:buClr>
              <a:buSzPts val="2800"/>
              <a:buFont typeface="Arial"/>
              <a:buNone/>
            </a:pPr>
            <a:endParaRPr/>
          </a:p>
          <a:p>
            <a:pPr marL="274320" lvl="0" indent="-274320" algn="l" rtl="0">
              <a:lnSpc>
                <a:spcPct val="100000"/>
              </a:lnSpc>
              <a:spcBef>
                <a:spcPts val="300"/>
              </a:spcBef>
              <a:spcAft>
                <a:spcPts val="0"/>
              </a:spcAft>
              <a:buClr>
                <a:schemeClr val="dk1"/>
              </a:buClr>
              <a:buSzPts val="2800"/>
              <a:buFont typeface="Arial"/>
              <a:buChar char="•"/>
            </a:pPr>
            <a:r>
              <a:rPr lang="en-US" sz="2150"/>
              <a:t>Recruit in the community</a:t>
            </a:r>
            <a:endParaRPr sz="2150"/>
          </a:p>
          <a:p>
            <a:pPr marL="548640" lvl="1" indent="-274320">
              <a:lnSpc>
                <a:spcPct val="100000"/>
              </a:lnSpc>
              <a:spcBef>
                <a:spcPts val="300"/>
              </a:spcBef>
              <a:spcAft>
                <a:spcPts val="0"/>
              </a:spcAft>
              <a:buClr>
                <a:schemeClr val="dk1"/>
              </a:buClr>
              <a:buSzPts val="2400"/>
              <a:buChar char="‒"/>
            </a:pPr>
            <a:r>
              <a:rPr lang="en-US" sz="1950"/>
              <a:t>Wear your Scout uniform when doing public facing events</a:t>
            </a:r>
            <a:endParaRPr sz="1950"/>
          </a:p>
          <a:p>
            <a:pPr marL="548640" lvl="1" indent="-274320" algn="l" rtl="0">
              <a:lnSpc>
                <a:spcPct val="100000"/>
              </a:lnSpc>
              <a:spcBef>
                <a:spcPts val="300"/>
              </a:spcBef>
              <a:spcAft>
                <a:spcPts val="0"/>
              </a:spcAft>
              <a:buClr>
                <a:schemeClr val="dk1"/>
              </a:buClr>
              <a:buSzPts val="2400"/>
              <a:buChar char="‒"/>
            </a:pPr>
            <a:r>
              <a:rPr lang="en-US" sz="1950"/>
              <a:t>Bookstores, restaurants, sports events…TELL EVERYONE</a:t>
            </a:r>
            <a:endParaRPr sz="1950"/>
          </a:p>
          <a:p>
            <a:pPr marL="0" lvl="0" indent="0" algn="l" rtl="0">
              <a:lnSpc>
                <a:spcPct val="100000"/>
              </a:lnSpc>
              <a:spcBef>
                <a:spcPts val="300"/>
              </a:spcBef>
              <a:spcAft>
                <a:spcPts val="0"/>
              </a:spcAft>
              <a:buClr>
                <a:schemeClr val="dk1"/>
              </a:buClr>
              <a:buSzPts val="2800"/>
              <a:buFont typeface="Arial"/>
              <a:buNone/>
            </a:pPr>
            <a:endParaRPr/>
          </a:p>
        </p:txBody>
      </p:sp>
      <p:pic>
        <p:nvPicPr>
          <p:cNvPr id="2" name="Picture 1" descr="A yellow and blue logo with a wolf face&#10;&#10;AI-generated content may be incorrect.">
            <a:extLst>
              <a:ext uri="{FF2B5EF4-FFF2-40B4-BE49-F238E27FC236}">
                <a16:creationId xmlns:a16="http://schemas.microsoft.com/office/drawing/2014/main" id="{95121A05-9A93-0F8F-A689-32731335AB56}"/>
              </a:ext>
            </a:extLst>
          </p:cNvPr>
          <p:cNvPicPr>
            <a:picLocks noChangeAspect="1"/>
          </p:cNvPicPr>
          <p:nvPr/>
        </p:nvPicPr>
        <p:blipFill>
          <a:blip r:embed="rId3"/>
          <a:stretch>
            <a:fillRect/>
          </a:stretch>
        </p:blipFill>
        <p:spPr>
          <a:xfrm>
            <a:off x="7901926" y="76984"/>
            <a:ext cx="2034902" cy="2034902"/>
          </a:xfrm>
          <a:prstGeom prst="rect">
            <a:avLst/>
          </a:prstGeom>
        </p:spPr>
      </p:pic>
      <p:pic>
        <p:nvPicPr>
          <p:cNvPr id="3" name="Picture 2" descr="A logo on a black background&#10;&#10;AI-generated content may be incorrect.">
            <a:extLst>
              <a:ext uri="{FF2B5EF4-FFF2-40B4-BE49-F238E27FC236}">
                <a16:creationId xmlns:a16="http://schemas.microsoft.com/office/drawing/2014/main" id="{72927086-85CD-4766-E18B-FCAF300B2A02}"/>
              </a:ext>
            </a:extLst>
          </p:cNvPr>
          <p:cNvPicPr>
            <a:picLocks noChangeAspect="1"/>
          </p:cNvPicPr>
          <p:nvPr/>
        </p:nvPicPr>
        <p:blipFill>
          <a:blip r:embed="rId4"/>
          <a:stretch>
            <a:fillRect/>
          </a:stretch>
        </p:blipFill>
        <p:spPr>
          <a:xfrm>
            <a:off x="79328" y="-165179"/>
            <a:ext cx="2207877" cy="2207877"/>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12" name="Google Shape;112;p4"/>
          <p:cNvSpPr txBox="1">
            <a:spLocks noGrp="1"/>
          </p:cNvSpPr>
          <p:nvPr>
            <p:ph idx="1"/>
          </p:nvPr>
        </p:nvSpPr>
        <p:spPr>
          <a:prstGeom prst="rect">
            <a:avLst/>
          </a:prstGeom>
          <a:noFill/>
          <a:ln>
            <a:noFill/>
          </a:ln>
        </p:spPr>
        <p:txBody>
          <a:bodyPr spcFirstLastPara="1" wrap="square" lIns="91425" tIns="0" rIns="91425" bIns="91425" anchor="t" anchorCtr="0">
            <a:normAutofit fontScale="92500" lnSpcReduction="10000"/>
          </a:bodyPr>
          <a:lstStyle/>
          <a:p>
            <a:pPr marL="274320" lvl="0" indent="-274320" algn="l" rtl="0">
              <a:lnSpc>
                <a:spcPct val="100000"/>
              </a:lnSpc>
              <a:spcBef>
                <a:spcPts val="0"/>
              </a:spcBef>
              <a:spcAft>
                <a:spcPts val="0"/>
              </a:spcAft>
              <a:buClr>
                <a:schemeClr val="dk1"/>
              </a:buClr>
              <a:buSzPct val="108108"/>
              <a:buFont typeface="Arial"/>
              <a:buChar char="•"/>
            </a:pPr>
            <a:r>
              <a:rPr lang="en-US" sz="2150"/>
              <a:t>Keep your families engaged!</a:t>
            </a:r>
            <a:endParaRPr sz="2150"/>
          </a:p>
          <a:p>
            <a:pPr marL="548640" lvl="1" indent="-297180">
              <a:lnSpc>
                <a:spcPct val="100000"/>
              </a:lnSpc>
              <a:spcBef>
                <a:spcPts val="300"/>
              </a:spcBef>
              <a:spcAft>
                <a:spcPts val="0"/>
              </a:spcAft>
              <a:buClr>
                <a:schemeClr val="dk1"/>
              </a:buClr>
              <a:buSzPct val="108108"/>
              <a:buChar char="‒"/>
            </a:pPr>
            <a:r>
              <a:rPr lang="en-US" sz="1950"/>
              <a:t>Reach out to those who didn’t renew their membership– offer summer activities</a:t>
            </a:r>
            <a:endParaRPr sz="1950"/>
          </a:p>
          <a:p>
            <a:pPr marL="548640" lvl="1" indent="-297180" algn="l" rtl="0">
              <a:lnSpc>
                <a:spcPct val="100000"/>
              </a:lnSpc>
              <a:spcBef>
                <a:spcPts val="300"/>
              </a:spcBef>
              <a:spcAft>
                <a:spcPts val="0"/>
              </a:spcAft>
              <a:buClr>
                <a:schemeClr val="dk1"/>
              </a:buClr>
              <a:buSzPct val="108108"/>
              <a:buChar char="‒"/>
            </a:pPr>
            <a:r>
              <a:rPr lang="en-US" sz="1950"/>
              <a:t>Siblings can recruit!</a:t>
            </a:r>
            <a:endParaRPr sz="1950"/>
          </a:p>
          <a:p>
            <a:pPr marL="548640" lvl="1" indent="-144780" algn="l" rtl="0">
              <a:lnSpc>
                <a:spcPct val="100000"/>
              </a:lnSpc>
              <a:spcBef>
                <a:spcPts val="300"/>
              </a:spcBef>
              <a:spcAft>
                <a:spcPts val="0"/>
              </a:spcAft>
              <a:buClr>
                <a:schemeClr val="dk1"/>
              </a:buClr>
              <a:buSzPct val="108108"/>
              <a:buNone/>
            </a:pPr>
            <a:endParaRPr/>
          </a:p>
          <a:p>
            <a:pPr marL="274320" lvl="0" indent="-274320" algn="l" rtl="0">
              <a:lnSpc>
                <a:spcPct val="100000"/>
              </a:lnSpc>
              <a:spcBef>
                <a:spcPts val="300"/>
              </a:spcBef>
              <a:spcAft>
                <a:spcPts val="0"/>
              </a:spcAft>
              <a:buClr>
                <a:schemeClr val="dk1"/>
              </a:buClr>
              <a:buSzPct val="108108"/>
              <a:buFont typeface="Arial"/>
              <a:buChar char="•"/>
            </a:pPr>
            <a:r>
              <a:rPr lang="en-US" sz="2150"/>
              <a:t>Bring-a-buddy</a:t>
            </a:r>
            <a:endParaRPr sz="2150"/>
          </a:p>
          <a:p>
            <a:pPr marL="548640" lvl="1" indent="-297180" algn="l" rtl="0">
              <a:lnSpc>
                <a:spcPct val="100000"/>
              </a:lnSpc>
              <a:spcBef>
                <a:spcPts val="300"/>
              </a:spcBef>
              <a:spcAft>
                <a:spcPts val="0"/>
              </a:spcAft>
              <a:buClr>
                <a:schemeClr val="dk1"/>
              </a:buClr>
              <a:buSzPct val="108108"/>
              <a:buChar char="‒"/>
            </a:pPr>
            <a:r>
              <a:rPr lang="en-US" sz="1950"/>
              <a:t>Offer incentives for scouts that bring non-scout friends to activities</a:t>
            </a:r>
            <a:endParaRPr sz="1950"/>
          </a:p>
          <a:p>
            <a:pPr marL="548640" lvl="1" indent="-144780" algn="l" rtl="0">
              <a:lnSpc>
                <a:spcPct val="100000"/>
              </a:lnSpc>
              <a:spcBef>
                <a:spcPts val="300"/>
              </a:spcBef>
              <a:spcAft>
                <a:spcPts val="0"/>
              </a:spcAft>
              <a:buClr>
                <a:schemeClr val="dk1"/>
              </a:buClr>
              <a:buSzPct val="108108"/>
              <a:buNone/>
            </a:pPr>
            <a:endParaRPr/>
          </a:p>
          <a:p>
            <a:pPr marL="274320" lvl="0" indent="-274320" algn="l" rtl="0">
              <a:lnSpc>
                <a:spcPct val="100000"/>
              </a:lnSpc>
              <a:spcBef>
                <a:spcPts val="300"/>
              </a:spcBef>
              <a:spcAft>
                <a:spcPts val="0"/>
              </a:spcAft>
              <a:buClr>
                <a:schemeClr val="dk1"/>
              </a:buClr>
              <a:buSzPct val="108108"/>
              <a:buFont typeface="Arial"/>
              <a:buChar char="•"/>
            </a:pPr>
            <a:r>
              <a:rPr lang="en-US" sz="2150"/>
              <a:t>Fill out applications early</a:t>
            </a:r>
            <a:endParaRPr sz="2150"/>
          </a:p>
          <a:p>
            <a:pPr marL="548640" lvl="1" indent="-297180" algn="l" rtl="0">
              <a:lnSpc>
                <a:spcPct val="100000"/>
              </a:lnSpc>
              <a:spcBef>
                <a:spcPts val="300"/>
              </a:spcBef>
              <a:spcAft>
                <a:spcPts val="0"/>
              </a:spcAft>
              <a:buClr>
                <a:schemeClr val="dk1"/>
              </a:buClr>
              <a:buSzPct val="108108"/>
              <a:buChar char="‒"/>
            </a:pPr>
            <a:r>
              <a:rPr lang="en-US" sz="1950"/>
              <a:t>Use forms later than 2018</a:t>
            </a:r>
            <a:endParaRPr sz="1950"/>
          </a:p>
          <a:p>
            <a:pPr marL="548640" lvl="1" indent="-144780" algn="l" rtl="0">
              <a:lnSpc>
                <a:spcPct val="100000"/>
              </a:lnSpc>
              <a:spcBef>
                <a:spcPts val="300"/>
              </a:spcBef>
              <a:spcAft>
                <a:spcPts val="0"/>
              </a:spcAft>
              <a:buClr>
                <a:schemeClr val="dk1"/>
              </a:buClr>
              <a:buSzPct val="108108"/>
              <a:buNone/>
            </a:pPr>
            <a:endParaRPr/>
          </a:p>
          <a:p>
            <a:pPr marL="274320" lvl="0" indent="-274320" algn="l" rtl="0">
              <a:lnSpc>
                <a:spcPct val="100000"/>
              </a:lnSpc>
              <a:spcBef>
                <a:spcPts val="300"/>
              </a:spcBef>
              <a:spcAft>
                <a:spcPts val="0"/>
              </a:spcAft>
              <a:buClr>
                <a:schemeClr val="dk1"/>
              </a:buClr>
              <a:buSzPct val="108108"/>
              <a:buFont typeface="Arial"/>
              <a:buChar char="•"/>
            </a:pPr>
            <a:r>
              <a:rPr lang="en-US" sz="2150"/>
              <a:t>Beascout.org for Parents</a:t>
            </a:r>
            <a:endParaRPr sz="2150"/>
          </a:p>
          <a:p>
            <a:pPr marL="548640" lvl="1" indent="-297180" algn="l" rtl="0">
              <a:lnSpc>
                <a:spcPct val="100000"/>
              </a:lnSpc>
              <a:spcBef>
                <a:spcPts val="300"/>
              </a:spcBef>
              <a:spcAft>
                <a:spcPts val="0"/>
              </a:spcAft>
              <a:buClr>
                <a:schemeClr val="dk1"/>
              </a:buClr>
              <a:buSzPct val="108108"/>
              <a:buChar char="‒"/>
            </a:pPr>
            <a:r>
              <a:rPr lang="en-US" sz="1950"/>
              <a:t>Keep your contact info current: my.scouting.org &gt; Menu &gt; {unit} &gt; Organization Manager &gt; Unit Pin</a:t>
            </a:r>
            <a:endParaRPr sz="1950"/>
          </a:p>
          <a:p>
            <a:pPr marL="548640" lvl="1" indent="-297180" algn="l" rtl="0">
              <a:lnSpc>
                <a:spcPct val="100000"/>
              </a:lnSpc>
              <a:spcBef>
                <a:spcPts val="300"/>
              </a:spcBef>
              <a:spcAft>
                <a:spcPts val="0"/>
              </a:spcAft>
              <a:buClr>
                <a:schemeClr val="dk1"/>
              </a:buClr>
              <a:buSzPct val="108108"/>
              <a:buChar char="‒"/>
            </a:pPr>
            <a:r>
              <a:rPr lang="en-US" sz="1950"/>
              <a:t>Enable online applications</a:t>
            </a:r>
            <a:endParaRPr sz="1950"/>
          </a:p>
          <a:p>
            <a:pPr marL="548640" lvl="1" indent="-297180" algn="l" rtl="0">
              <a:lnSpc>
                <a:spcPct val="100000"/>
              </a:lnSpc>
              <a:spcBef>
                <a:spcPts val="300"/>
              </a:spcBef>
              <a:spcAft>
                <a:spcPts val="0"/>
              </a:spcAft>
              <a:buClr>
                <a:schemeClr val="dk1"/>
              </a:buClr>
              <a:buSzPct val="108108"/>
              <a:buChar char="‒"/>
            </a:pPr>
            <a:r>
              <a:rPr lang="en-US" sz="1950"/>
              <a:t>Check early, check often for leads</a:t>
            </a:r>
            <a:endParaRPr sz="1950"/>
          </a:p>
        </p:txBody>
      </p:sp>
      <p:sp>
        <p:nvSpPr>
          <p:cNvPr id="4" name="Google Shape;105;p3">
            <a:extLst>
              <a:ext uri="{FF2B5EF4-FFF2-40B4-BE49-F238E27FC236}">
                <a16:creationId xmlns:a16="http://schemas.microsoft.com/office/drawing/2014/main" id="{E1983264-6189-6305-B04D-5F1E05CEB266}"/>
              </a:ext>
            </a:extLst>
          </p:cNvPr>
          <p:cNvSpPr txBox="1">
            <a:spLocks/>
          </p:cNvSpPr>
          <p:nvPr/>
        </p:nvSpPr>
        <p:spPr>
          <a:xfrm>
            <a:off x="870299" y="296650"/>
            <a:ext cx="8222218" cy="1605572"/>
          </a:xfrm>
          <a:prstGeom prst="rect">
            <a:avLst/>
          </a:prstGeom>
          <a:noFill/>
          <a:ln>
            <a:noFill/>
          </a:ln>
        </p:spPr>
        <p:txBody>
          <a:bodyPr spcFirstLastPara="1" vert="horz" wrap="square" lIns="182875" tIns="182875" rIns="182875" bIns="182875" rtlCol="0" anchor="ctr" anchorCtr="1">
            <a:normAutofit/>
          </a:bodyPr>
          <a:lstStyle>
            <a:lvl1pPr algn="l" defTabSz="996605" rtl="0" eaLnBrk="1" latinLnBrk="0" hangingPunct="1">
              <a:lnSpc>
                <a:spcPct val="85000"/>
              </a:lnSpc>
              <a:spcBef>
                <a:spcPct val="0"/>
              </a:spcBef>
              <a:buNone/>
              <a:defRPr sz="5232" kern="1200" spc="-54" baseline="0">
                <a:solidFill>
                  <a:schemeClr val="tx1">
                    <a:lumMod val="75000"/>
                    <a:lumOff val="25000"/>
                  </a:schemeClr>
                </a:solidFill>
                <a:latin typeface="+mj-lt"/>
                <a:ea typeface="+mj-ea"/>
                <a:cs typeface="+mj-cs"/>
              </a:defRPr>
            </a:lvl1pPr>
          </a:lstStyle>
          <a:p>
            <a:pPr algn="ctr">
              <a:lnSpc>
                <a:spcPct val="100000"/>
              </a:lnSpc>
              <a:spcBef>
                <a:spcPts val="0"/>
              </a:spcBef>
              <a:buSzPts val="1400"/>
            </a:pPr>
            <a:r>
              <a:rPr lang="en-US" sz="4000">
                <a:latin typeface="Amasis MT Pro Black" panose="02040A04050005020304" pitchFamily="18" charset="0"/>
              </a:rPr>
              <a:t>Summer Engagement</a:t>
            </a:r>
          </a:p>
        </p:txBody>
      </p:sp>
      <p:pic>
        <p:nvPicPr>
          <p:cNvPr id="5" name="Picture 4" descr="A yellow and blue logo with a wolf face&#10;&#10;AI-generated content may be incorrect.">
            <a:extLst>
              <a:ext uri="{FF2B5EF4-FFF2-40B4-BE49-F238E27FC236}">
                <a16:creationId xmlns:a16="http://schemas.microsoft.com/office/drawing/2014/main" id="{C0787E83-718C-8292-73ED-04AB818F1D50}"/>
              </a:ext>
            </a:extLst>
          </p:cNvPr>
          <p:cNvPicPr>
            <a:picLocks noChangeAspect="1"/>
          </p:cNvPicPr>
          <p:nvPr/>
        </p:nvPicPr>
        <p:blipFill>
          <a:blip r:embed="rId3"/>
          <a:stretch>
            <a:fillRect/>
          </a:stretch>
        </p:blipFill>
        <p:spPr>
          <a:xfrm>
            <a:off x="7901926" y="76984"/>
            <a:ext cx="2034902" cy="2034902"/>
          </a:xfrm>
          <a:prstGeom prst="rect">
            <a:avLst/>
          </a:prstGeom>
        </p:spPr>
      </p:pic>
      <p:pic>
        <p:nvPicPr>
          <p:cNvPr id="6" name="Picture 5" descr="A logo on a black background&#10;&#10;AI-generated content may be incorrect.">
            <a:extLst>
              <a:ext uri="{FF2B5EF4-FFF2-40B4-BE49-F238E27FC236}">
                <a16:creationId xmlns:a16="http://schemas.microsoft.com/office/drawing/2014/main" id="{98DFD9BF-C539-CA17-57B0-BE4F4E9F3EE2}"/>
              </a:ext>
            </a:extLst>
          </p:cNvPr>
          <p:cNvPicPr>
            <a:picLocks noChangeAspect="1"/>
          </p:cNvPicPr>
          <p:nvPr/>
        </p:nvPicPr>
        <p:blipFill>
          <a:blip r:embed="rId4"/>
          <a:stretch>
            <a:fillRect/>
          </a:stretch>
        </p:blipFill>
        <p:spPr>
          <a:xfrm>
            <a:off x="79328" y="-165179"/>
            <a:ext cx="2207877" cy="2207877"/>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0">
          <a:extLst>
            <a:ext uri="{FF2B5EF4-FFF2-40B4-BE49-F238E27FC236}">
              <a16:creationId xmlns:a16="http://schemas.microsoft.com/office/drawing/2014/main" id="{42A4A74B-9BD8-C40A-A9ED-150F9D1C00FB}"/>
            </a:ext>
          </a:extLst>
        </p:cNvPr>
        <p:cNvGrpSpPr/>
        <p:nvPr/>
      </p:nvGrpSpPr>
      <p:grpSpPr>
        <a:xfrm>
          <a:off x="0" y="0"/>
          <a:ext cx="0" cy="0"/>
          <a:chOff x="0" y="0"/>
          <a:chExt cx="0" cy="0"/>
        </a:xfrm>
      </p:grpSpPr>
      <p:sp>
        <p:nvSpPr>
          <p:cNvPr id="111" name="Google Shape;111;p4">
            <a:extLst>
              <a:ext uri="{FF2B5EF4-FFF2-40B4-BE49-F238E27FC236}">
                <a16:creationId xmlns:a16="http://schemas.microsoft.com/office/drawing/2014/main" id="{83E1DDC0-C482-9B7F-78FB-BF1CFC6370AF}"/>
              </a:ext>
            </a:extLst>
          </p:cNvPr>
          <p:cNvSpPr txBox="1">
            <a:spLocks noGrp="1"/>
          </p:cNvSpPr>
          <p:nvPr>
            <p:ph type="title"/>
          </p:nvPr>
        </p:nvSpPr>
        <p:spPr>
          <a:xfrm>
            <a:off x="685185" y="367280"/>
            <a:ext cx="8595955" cy="1467018"/>
          </a:xfrm>
          <a:prstGeom prst="rect">
            <a:avLst/>
          </a:prstGeom>
          <a:noFill/>
          <a:ln>
            <a:noFill/>
          </a:ln>
        </p:spPr>
        <p:txBody>
          <a:bodyPr spcFirstLastPara="1" wrap="square" lIns="182875" tIns="182875" rIns="182875" bIns="182875" anchor="ctr" anchorCtr="1">
            <a:normAutofit/>
          </a:bodyPr>
          <a:lstStyle/>
          <a:p>
            <a:pPr marL="0" lvl="0" indent="0" algn="ctr" rtl="0">
              <a:lnSpc>
                <a:spcPct val="100000"/>
              </a:lnSpc>
              <a:spcBef>
                <a:spcPts val="0"/>
              </a:spcBef>
              <a:spcAft>
                <a:spcPts val="0"/>
              </a:spcAft>
              <a:buSzPts val="1400"/>
              <a:buNone/>
            </a:pPr>
            <a:r>
              <a:rPr lang="en-US" sz="4000">
                <a:latin typeface="Amasis MT Pro Black" panose="02040A04050005020304" pitchFamily="18" charset="0"/>
              </a:rPr>
              <a:t>Summer Engagement</a:t>
            </a:r>
            <a:endParaRPr sz="4000">
              <a:latin typeface="Amasis MT Pro Black" panose="02040A04050005020304" pitchFamily="18" charset="0"/>
            </a:endParaRPr>
          </a:p>
        </p:txBody>
      </p:sp>
      <p:sp>
        <p:nvSpPr>
          <p:cNvPr id="112" name="Google Shape;112;p4">
            <a:extLst>
              <a:ext uri="{FF2B5EF4-FFF2-40B4-BE49-F238E27FC236}">
                <a16:creationId xmlns:a16="http://schemas.microsoft.com/office/drawing/2014/main" id="{70C98694-920F-CA35-372E-139E6B3F8631}"/>
              </a:ext>
            </a:extLst>
          </p:cNvPr>
          <p:cNvSpPr txBox="1">
            <a:spLocks noGrp="1"/>
          </p:cNvSpPr>
          <p:nvPr>
            <p:ph idx="1"/>
          </p:nvPr>
        </p:nvSpPr>
        <p:spPr>
          <a:xfrm>
            <a:off x="685184" y="1481869"/>
            <a:ext cx="8595955" cy="4815682"/>
          </a:xfrm>
          <a:prstGeom prst="rect">
            <a:avLst/>
          </a:prstGeom>
          <a:noFill/>
          <a:ln>
            <a:noFill/>
          </a:ln>
        </p:spPr>
        <p:txBody>
          <a:bodyPr spcFirstLastPara="1" wrap="square" lIns="91425" tIns="0" rIns="91425" bIns="91425" anchor="t" anchorCtr="0">
            <a:normAutofit fontScale="25000" lnSpcReduction="20000"/>
          </a:bodyPr>
          <a:lstStyle/>
          <a:p>
            <a:pPr marL="0" indent="0" algn="ctr">
              <a:buSzPct val="108108"/>
              <a:buNone/>
            </a:pPr>
            <a:r>
              <a:rPr lang="en-US" sz="11200" u="sng"/>
              <a:t>Non – Initiated Apps</a:t>
            </a:r>
          </a:p>
          <a:p>
            <a:pPr marL="508000" indent="-457200">
              <a:buSzPct val="108108"/>
            </a:pPr>
            <a:r>
              <a:rPr lang="en-US" sz="4800" b="1"/>
              <a:t>Why they’re receiving this call:</a:t>
            </a:r>
            <a:endParaRPr lang="en-US" sz="4800" b="1">
              <a:ea typeface="Calibri"/>
              <a:cs typeface="Calibri"/>
            </a:endParaRPr>
          </a:p>
          <a:p>
            <a:pPr marL="965200" lvl="1" indent="-297180">
              <a:buSzPct val="108108"/>
              <a:buFont typeface="Courier New"/>
              <a:buChar char="o"/>
            </a:pPr>
            <a:r>
              <a:rPr lang="en-US" sz="4800"/>
              <a:t>The family started an application through </a:t>
            </a:r>
            <a:r>
              <a:rPr lang="en-US" sz="4800" b="1"/>
              <a:t>BEASCOUT</a:t>
            </a:r>
            <a:r>
              <a:rPr lang="en-US" sz="4800"/>
              <a:t>, but it wasn’t fully completed.</a:t>
            </a:r>
            <a:endParaRPr lang="en-US" sz="4800">
              <a:ea typeface="Calibri"/>
              <a:cs typeface="Calibri"/>
            </a:endParaRPr>
          </a:p>
          <a:p>
            <a:pPr marL="965200" lvl="1" indent="-297180">
              <a:buSzPct val="108108"/>
              <a:buFont typeface="Courier New"/>
              <a:buChar char="o"/>
            </a:pPr>
            <a:r>
              <a:rPr lang="en-US" sz="4800"/>
              <a:t>We’re very sorry — they likely thought everything was finished, and this may be the first time they’re hearing from us after several weeks.</a:t>
            </a:r>
            <a:endParaRPr lang="en-US" sz="4800">
              <a:ea typeface="Calibri"/>
              <a:cs typeface="Calibri"/>
            </a:endParaRPr>
          </a:p>
          <a:p>
            <a:pPr marL="508000" indent="-457200">
              <a:buSzPct val="108108"/>
            </a:pPr>
            <a:r>
              <a:rPr lang="en-US" sz="4800" b="1"/>
              <a:t>How to complete the application:</a:t>
            </a:r>
            <a:endParaRPr lang="en-US" sz="4800" b="1">
              <a:ea typeface="Calibri"/>
              <a:cs typeface="Calibri"/>
            </a:endParaRPr>
          </a:p>
          <a:p>
            <a:pPr marL="965200" lvl="1" indent="-297180">
              <a:buSzPct val="108108"/>
              <a:buFont typeface="Courier New"/>
              <a:buChar char="o"/>
            </a:pPr>
            <a:r>
              <a:rPr lang="en-US" sz="4800"/>
              <a:t>The easiest way is to </a:t>
            </a:r>
            <a:r>
              <a:rPr lang="en-US" sz="4800" b="1"/>
              <a:t>call the Council Office</a:t>
            </a:r>
            <a:r>
              <a:rPr lang="en-US" sz="4800"/>
              <a:t> at </a:t>
            </a:r>
            <a:r>
              <a:rPr lang="en-US" sz="4800" b="1"/>
              <a:t>316-264-3386 (Wichita), 620-275-5162 (Garden City)</a:t>
            </a:r>
            <a:r>
              <a:rPr lang="en-US" sz="4800"/>
              <a:t>. (Either can help!</a:t>
            </a:r>
            <a:r>
              <a:rPr lang="en-US" sz="4800" dirty="0"/>
              <a:t>) </a:t>
            </a:r>
            <a:endParaRPr lang="en-US" sz="4800" dirty="0">
              <a:ea typeface="Calibri"/>
              <a:cs typeface="Calibri"/>
            </a:endParaRPr>
          </a:p>
          <a:p>
            <a:pPr marL="965200" lvl="1" indent="-297180">
              <a:buSzPct val="108108"/>
              <a:buFont typeface="Courier New"/>
              <a:buChar char="o"/>
            </a:pPr>
            <a:r>
              <a:rPr lang="en-US" sz="4800"/>
              <a:t>Call between </a:t>
            </a:r>
            <a:r>
              <a:rPr lang="en-US" sz="4800" b="1"/>
              <a:t>9 AM–12 PM or 1 PM–5 PM</a:t>
            </a:r>
            <a:r>
              <a:rPr lang="en-US" sz="4800"/>
              <a:t>.</a:t>
            </a:r>
            <a:endParaRPr lang="en-US" sz="4800">
              <a:ea typeface="Calibri"/>
              <a:cs typeface="Calibri"/>
            </a:endParaRPr>
          </a:p>
          <a:p>
            <a:pPr marL="965200" lvl="1" indent="-297180">
              <a:buSzPct val="108108"/>
              <a:buFont typeface="Courier New"/>
              <a:buChar char="o"/>
            </a:pPr>
            <a:r>
              <a:rPr lang="en-US" sz="4800" b="1"/>
              <a:t>Dial option 6</a:t>
            </a:r>
            <a:r>
              <a:rPr lang="en-US" sz="4800"/>
              <a:t> to reach the </a:t>
            </a:r>
            <a:r>
              <a:rPr lang="en-US" sz="4800" b="1"/>
              <a:t>Registrar</a:t>
            </a:r>
            <a:r>
              <a:rPr lang="en-US" sz="4800"/>
              <a:t>.</a:t>
            </a:r>
            <a:endParaRPr lang="en-US" sz="4800">
              <a:ea typeface="Calibri"/>
              <a:cs typeface="Calibri"/>
            </a:endParaRPr>
          </a:p>
          <a:p>
            <a:pPr marL="965200" lvl="1" indent="-297180">
              <a:buSzPct val="108108"/>
              <a:buFont typeface="Courier New"/>
              <a:buChar char="o"/>
            </a:pPr>
            <a:r>
              <a:rPr lang="en-US" sz="4800"/>
              <a:t>Be ready to provide </a:t>
            </a:r>
            <a:r>
              <a:rPr lang="en-US" sz="4800" b="1"/>
              <a:t>payment</a:t>
            </a:r>
            <a:r>
              <a:rPr lang="en-US" sz="4800"/>
              <a:t> over the phone.</a:t>
            </a:r>
            <a:endParaRPr lang="en-US" sz="4800">
              <a:ea typeface="Calibri"/>
              <a:cs typeface="Calibri"/>
            </a:endParaRPr>
          </a:p>
          <a:p>
            <a:pPr marL="965200" lvl="1" indent="-297180">
              <a:buSzPct val="108108"/>
              <a:buFont typeface="Courier New"/>
              <a:buChar char="o"/>
            </a:pPr>
            <a:r>
              <a:rPr lang="en-US" sz="4800"/>
              <a:t>If the family has </a:t>
            </a:r>
            <a:r>
              <a:rPr lang="en-US" sz="4800" b="1"/>
              <a:t>KanCare</a:t>
            </a:r>
            <a:r>
              <a:rPr lang="en-US" sz="4800"/>
              <a:t>, have them prepare their information — the registrar can apply a </a:t>
            </a:r>
            <a:r>
              <a:rPr lang="en-US" sz="4800" b="1"/>
              <a:t>discount</a:t>
            </a:r>
            <a:r>
              <a:rPr lang="en-US" sz="4800"/>
              <a:t>.</a:t>
            </a:r>
            <a:endParaRPr lang="en-US" sz="4800">
              <a:ea typeface="Calibri"/>
              <a:cs typeface="Calibri"/>
            </a:endParaRPr>
          </a:p>
          <a:p>
            <a:pPr marL="508000" indent="-457200">
              <a:buSzPct val="108108"/>
            </a:pPr>
            <a:r>
              <a:rPr lang="en-US" sz="4800" b="1"/>
              <a:t>Next steps after they complete the app:</a:t>
            </a:r>
            <a:endParaRPr lang="en-US" sz="4800" b="1">
              <a:ea typeface="Calibri"/>
              <a:cs typeface="Calibri"/>
            </a:endParaRPr>
          </a:p>
          <a:p>
            <a:pPr marL="965200" lvl="1" indent="-297180">
              <a:buSzPct val="108108"/>
              <a:buFont typeface="Courier New"/>
              <a:buChar char="o"/>
            </a:pPr>
            <a:r>
              <a:rPr lang="en-US" sz="4800" b="1"/>
              <a:t>Invite them to the next unit meeting or activity</a:t>
            </a:r>
            <a:r>
              <a:rPr lang="en-US" sz="4800"/>
              <a:t> — make sure they feel welcome!</a:t>
            </a:r>
            <a:endParaRPr lang="en-US" sz="4800">
              <a:ea typeface="Calibri"/>
              <a:cs typeface="Calibri"/>
            </a:endParaRPr>
          </a:p>
          <a:p>
            <a:pPr marL="965200" lvl="1" indent="-297180">
              <a:buSzPct val="108108"/>
              <a:buFont typeface="Courier New"/>
              <a:buChar char="o"/>
            </a:pPr>
            <a:r>
              <a:rPr lang="en-US" sz="4800" b="1"/>
              <a:t>Share your unit’s Facebook page</a:t>
            </a:r>
            <a:r>
              <a:rPr lang="en-US" sz="4800"/>
              <a:t> or communication tools so they can stay connected.</a:t>
            </a:r>
            <a:endParaRPr lang="en-US" sz="4800">
              <a:ea typeface="Calibri"/>
              <a:cs typeface="Calibri"/>
            </a:endParaRPr>
          </a:p>
          <a:p>
            <a:pPr marL="965200" lvl="1" indent="-297180">
              <a:buSzPct val="108108"/>
              <a:buFont typeface="Courier New"/>
              <a:buChar char="o"/>
            </a:pPr>
            <a:r>
              <a:rPr lang="en-US" sz="4800" b="1"/>
              <a:t>Add them to your unit’s contact list</a:t>
            </a:r>
            <a:r>
              <a:rPr lang="en-US" sz="4800"/>
              <a:t> so they receive future updates.</a:t>
            </a:r>
            <a:endParaRPr lang="en-US" sz="4800">
              <a:ea typeface="Calibri"/>
              <a:cs typeface="Calibri"/>
            </a:endParaRPr>
          </a:p>
          <a:p>
            <a:pPr marL="668020" lvl="1" indent="0">
              <a:buSzPct val="108108"/>
              <a:buNone/>
            </a:pPr>
            <a:endParaRPr lang="en-US" sz="4800"/>
          </a:p>
          <a:p>
            <a:pPr marL="50800" indent="0" algn="ctr">
              <a:buNone/>
            </a:pPr>
            <a:r>
              <a:rPr lang="en-US" sz="7200">
                <a:highlight>
                  <a:srgbClr val="FFFF00"/>
                </a:highlight>
              </a:rPr>
              <a:t>Remember: </a:t>
            </a:r>
            <a:r>
              <a:rPr lang="en-US" sz="7200" b="1">
                <a:highlight>
                  <a:srgbClr val="FFFF00"/>
                </a:highlight>
              </a:rPr>
              <a:t>we haven’t sealed the deal yet!</a:t>
            </a:r>
            <a:r>
              <a:rPr lang="en-US" sz="7200" dirty="0">
                <a:highlight>
                  <a:srgbClr val="FFFF00"/>
                </a:highlight>
              </a:rPr>
              <a:t> </a:t>
            </a:r>
            <a:endParaRPr lang="en-US" sz="7200" dirty="0">
              <a:highlight>
                <a:srgbClr val="FFFF00"/>
              </a:highlight>
              <a:ea typeface="Calibri"/>
              <a:cs typeface="Calibri"/>
            </a:endParaRPr>
          </a:p>
          <a:p>
            <a:pPr marL="50800" indent="0" algn="ctr">
              <a:buNone/>
            </a:pPr>
            <a:r>
              <a:rPr lang="en-US" sz="7200">
                <a:highlight>
                  <a:srgbClr val="FFFF00"/>
                </a:highlight>
              </a:rPr>
              <a:t>Building the connection now is important.</a:t>
            </a:r>
            <a:endParaRPr lang="en-US" sz="7200"/>
          </a:p>
          <a:p>
            <a:pPr marL="508000" indent="-457200"/>
            <a:r>
              <a:rPr lang="en-US" sz="4800" b="1"/>
              <a:t>After your calls:</a:t>
            </a:r>
            <a:endParaRPr lang="en-US" sz="4800" b="1">
              <a:ea typeface="Calibri"/>
              <a:cs typeface="Calibri"/>
            </a:endParaRPr>
          </a:p>
          <a:p>
            <a:pPr marL="965200" lvl="1" indent="-297180">
              <a:buSzPts val="2800"/>
              <a:buFont typeface="Courier New"/>
              <a:buChar char="o"/>
            </a:pPr>
            <a:r>
              <a:rPr lang="en-US" sz="4800" b="1"/>
              <a:t>Report back</a:t>
            </a:r>
            <a:r>
              <a:rPr lang="en-US" sz="4800"/>
              <a:t> to your </a:t>
            </a:r>
            <a:r>
              <a:rPr lang="en-US" sz="4800" b="1"/>
              <a:t>District Executive (DE)</a:t>
            </a:r>
            <a:r>
              <a:rPr lang="en-US" sz="4800"/>
              <a:t> or </a:t>
            </a:r>
            <a:r>
              <a:rPr lang="en-US" sz="4800" b="1"/>
              <a:t>District Team</a:t>
            </a:r>
            <a:r>
              <a:rPr lang="en-US" sz="4800"/>
              <a:t>.</a:t>
            </a:r>
            <a:endParaRPr lang="en-US" sz="4800">
              <a:ea typeface="Calibri"/>
              <a:cs typeface="Calibri"/>
            </a:endParaRPr>
          </a:p>
          <a:p>
            <a:pPr marL="965200" lvl="1" indent="-297180">
              <a:buSzPts val="2800"/>
              <a:buFont typeface="Courier New"/>
              <a:buChar char="o"/>
            </a:pPr>
            <a:r>
              <a:rPr lang="en-US" sz="4800" b="1"/>
              <a:t>Update the master spreadsheet</a:t>
            </a:r>
            <a:r>
              <a:rPr lang="en-US" sz="4800"/>
              <a:t> so we have the latest information.</a:t>
            </a:r>
            <a:endParaRPr lang="en-US" sz="4800">
              <a:ea typeface="Calibri"/>
              <a:cs typeface="Calibri"/>
            </a:endParaRPr>
          </a:p>
          <a:p>
            <a:pPr marL="274320" indent="-274320">
              <a:buSzPct val="108108"/>
            </a:pPr>
            <a:endParaRPr lang="en-US"/>
          </a:p>
        </p:txBody>
      </p:sp>
      <p:pic>
        <p:nvPicPr>
          <p:cNvPr id="2" name="Picture 1" descr="A yellow and blue logo with a wolf face&#10;&#10;AI-generated content may be incorrect.">
            <a:extLst>
              <a:ext uri="{FF2B5EF4-FFF2-40B4-BE49-F238E27FC236}">
                <a16:creationId xmlns:a16="http://schemas.microsoft.com/office/drawing/2014/main" id="{4E9F63A7-CF10-80D7-21A7-4531E759AA92}"/>
              </a:ext>
            </a:extLst>
          </p:cNvPr>
          <p:cNvPicPr>
            <a:picLocks noChangeAspect="1"/>
          </p:cNvPicPr>
          <p:nvPr/>
        </p:nvPicPr>
        <p:blipFill>
          <a:blip r:embed="rId3"/>
          <a:stretch>
            <a:fillRect/>
          </a:stretch>
        </p:blipFill>
        <p:spPr>
          <a:xfrm>
            <a:off x="7901926" y="76984"/>
            <a:ext cx="2034902" cy="2034902"/>
          </a:xfrm>
          <a:prstGeom prst="rect">
            <a:avLst/>
          </a:prstGeom>
        </p:spPr>
      </p:pic>
      <p:pic>
        <p:nvPicPr>
          <p:cNvPr id="3" name="Picture 2" descr="A logo on a black background&#10;&#10;AI-generated content may be incorrect.">
            <a:extLst>
              <a:ext uri="{FF2B5EF4-FFF2-40B4-BE49-F238E27FC236}">
                <a16:creationId xmlns:a16="http://schemas.microsoft.com/office/drawing/2014/main" id="{1C888C5C-E5D7-A3E3-51A0-6D3A06B91D55}"/>
              </a:ext>
            </a:extLst>
          </p:cNvPr>
          <p:cNvPicPr>
            <a:picLocks noChangeAspect="1"/>
          </p:cNvPicPr>
          <p:nvPr/>
        </p:nvPicPr>
        <p:blipFill>
          <a:blip r:embed="rId4"/>
          <a:stretch>
            <a:fillRect/>
          </a:stretch>
        </p:blipFill>
        <p:spPr>
          <a:xfrm>
            <a:off x="79328" y="-165179"/>
            <a:ext cx="2207877" cy="2207877"/>
          </a:xfrm>
          <a:prstGeom prst="rect">
            <a:avLst/>
          </a:prstGeom>
        </p:spPr>
      </p:pic>
    </p:spTree>
    <p:extLst>
      <p:ext uri="{BB962C8B-B14F-4D97-AF65-F5344CB8AC3E}">
        <p14:creationId xmlns:p14="http://schemas.microsoft.com/office/powerpoint/2010/main" val="42004820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4" name="Content Placeholder 3" descr="Screens screenshot of a mobile application&#10;&#10;AI-generated content may be incorrect.">
            <a:extLst>
              <a:ext uri="{FF2B5EF4-FFF2-40B4-BE49-F238E27FC236}">
                <a16:creationId xmlns:a16="http://schemas.microsoft.com/office/drawing/2014/main" id="{4A9AA350-94B7-C5C9-524D-15F546DA6D87}"/>
              </a:ext>
            </a:extLst>
          </p:cNvPr>
          <p:cNvPicPr>
            <a:picLocks noGrp="1" noChangeAspect="1"/>
          </p:cNvPicPr>
          <p:nvPr>
            <p:ph idx="1"/>
          </p:nvPr>
        </p:nvPicPr>
        <p:blipFill>
          <a:blip r:embed="rId2"/>
          <a:stretch>
            <a:fillRect/>
          </a:stretch>
        </p:blipFill>
        <p:spPr>
          <a:xfrm>
            <a:off x="-104952" y="938050"/>
            <a:ext cx="10181527" cy="5719353"/>
          </a:xfrm>
        </p:spPr>
      </p:pic>
    </p:spTree>
    <p:extLst>
      <p:ext uri="{BB962C8B-B14F-4D97-AF65-F5344CB8AC3E}">
        <p14:creationId xmlns:p14="http://schemas.microsoft.com/office/powerpoint/2010/main" val="39500833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4" name="Content Placeholder 3" descr="Several screenshots of a computer&#10;&#10;AI-generated content may be incorrect.">
            <a:extLst>
              <a:ext uri="{FF2B5EF4-FFF2-40B4-BE49-F238E27FC236}">
                <a16:creationId xmlns:a16="http://schemas.microsoft.com/office/drawing/2014/main" id="{73ECBC3B-82FE-8336-1A64-1414ECB4CDE4}"/>
              </a:ext>
            </a:extLst>
          </p:cNvPr>
          <p:cNvPicPr>
            <a:picLocks noGrp="1" noChangeAspect="1"/>
          </p:cNvPicPr>
          <p:nvPr>
            <p:ph idx="1"/>
          </p:nvPr>
        </p:nvPicPr>
        <p:blipFill>
          <a:blip r:embed="rId2"/>
          <a:stretch>
            <a:fillRect/>
          </a:stretch>
        </p:blipFill>
        <p:spPr>
          <a:xfrm>
            <a:off x="-4490" y="968178"/>
            <a:ext cx="9980390" cy="5648984"/>
          </a:xfrm>
        </p:spPr>
      </p:pic>
    </p:spTree>
    <p:extLst>
      <p:ext uri="{BB962C8B-B14F-4D97-AF65-F5344CB8AC3E}">
        <p14:creationId xmlns:p14="http://schemas.microsoft.com/office/powerpoint/2010/main" val="40451978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pic>
        <p:nvPicPr>
          <p:cNvPr id="118" name="Google Shape;118;p5"/>
          <p:cNvPicPr preferRelativeResize="0"/>
          <p:nvPr/>
        </p:nvPicPr>
        <p:blipFill rotWithShape="1">
          <a:blip r:embed="rId3">
            <a:alphaModFix/>
          </a:blip>
          <a:srcRect t="3502" r="37570"/>
          <a:stretch/>
        </p:blipFill>
        <p:spPr>
          <a:xfrm>
            <a:off x="6810230" y="4164217"/>
            <a:ext cx="2519099" cy="2268875"/>
          </a:xfrm>
          <a:prstGeom prst="rect">
            <a:avLst/>
          </a:prstGeom>
          <a:noFill/>
          <a:ln>
            <a:noFill/>
          </a:ln>
        </p:spPr>
      </p:pic>
      <p:sp>
        <p:nvSpPr>
          <p:cNvPr id="119" name="Google Shape;119;p5"/>
          <p:cNvSpPr txBox="1">
            <a:spLocks noGrp="1"/>
          </p:cNvSpPr>
          <p:nvPr>
            <p:ph type="title"/>
          </p:nvPr>
        </p:nvSpPr>
        <p:spPr>
          <a:prstGeom prst="rect">
            <a:avLst/>
          </a:prstGeom>
          <a:noFill/>
          <a:ln>
            <a:noFill/>
          </a:ln>
        </p:spPr>
        <p:txBody>
          <a:bodyPr spcFirstLastPara="1" wrap="square" lIns="182875" tIns="182875" rIns="182875" bIns="182875" anchor="ctr" anchorCtr="1">
            <a:noAutofit/>
          </a:bodyPr>
          <a:lstStyle/>
          <a:p>
            <a:pPr marL="0" lvl="0" indent="0" algn="ctr" rtl="0">
              <a:lnSpc>
                <a:spcPct val="100000"/>
              </a:lnSpc>
              <a:spcBef>
                <a:spcPts val="0"/>
              </a:spcBef>
              <a:spcAft>
                <a:spcPts val="0"/>
              </a:spcAft>
              <a:buSzPct val="43209"/>
              <a:buNone/>
            </a:pPr>
            <a:r>
              <a:rPr lang="en-US" sz="3600">
                <a:latin typeface="Amasis MT Pro Black" panose="02040A04050005020304" pitchFamily="18" charset="0"/>
              </a:rPr>
              <a:t>BeAScout.org and Online Applications</a:t>
            </a:r>
            <a:endParaRPr sz="3600">
              <a:latin typeface="Amasis MT Pro Black" panose="02040A04050005020304" pitchFamily="18" charset="0"/>
            </a:endParaRPr>
          </a:p>
        </p:txBody>
      </p:sp>
      <p:sp>
        <p:nvSpPr>
          <p:cNvPr id="120" name="Google Shape;120;p5"/>
          <p:cNvSpPr txBox="1">
            <a:spLocks noGrp="1"/>
          </p:cNvSpPr>
          <p:nvPr>
            <p:ph idx="1"/>
          </p:nvPr>
        </p:nvSpPr>
        <p:spPr>
          <a:xfrm>
            <a:off x="314417" y="2042698"/>
            <a:ext cx="6495813" cy="3085195"/>
          </a:xfrm>
          <a:prstGeom prst="rect">
            <a:avLst/>
          </a:prstGeom>
          <a:noFill/>
          <a:ln>
            <a:noFill/>
          </a:ln>
        </p:spPr>
        <p:txBody>
          <a:bodyPr spcFirstLastPara="1" wrap="square" lIns="91425" tIns="0" rIns="91425" bIns="91425" anchor="t" anchorCtr="0">
            <a:noAutofit/>
          </a:bodyPr>
          <a:lstStyle/>
          <a:p>
            <a:pPr marL="274320" lvl="0" indent="-233680" algn="l" rtl="0">
              <a:lnSpc>
                <a:spcPct val="100000"/>
              </a:lnSpc>
              <a:spcBef>
                <a:spcPts val="0"/>
              </a:spcBef>
              <a:spcAft>
                <a:spcPts val="0"/>
              </a:spcAft>
              <a:buClr>
                <a:schemeClr val="dk1"/>
              </a:buClr>
              <a:buSzPct val="100000"/>
              <a:buFont typeface="Arial"/>
              <a:buChar char="•"/>
            </a:pPr>
            <a:r>
              <a:rPr lang="en-US" sz="1400"/>
              <a:t>Families interested in scouts submit information online</a:t>
            </a:r>
          </a:p>
          <a:p>
            <a:pPr marL="274320" lvl="0" indent="-233680" algn="l" rtl="0">
              <a:lnSpc>
                <a:spcPct val="100000"/>
              </a:lnSpc>
              <a:spcBef>
                <a:spcPts val="300"/>
              </a:spcBef>
              <a:spcAft>
                <a:spcPts val="0"/>
              </a:spcAft>
              <a:buClr>
                <a:schemeClr val="dk1"/>
              </a:buClr>
              <a:buSzPct val="100000"/>
              <a:buFont typeface="Arial"/>
              <a:buChar char="•"/>
            </a:pPr>
            <a:r>
              <a:rPr lang="en-US" sz="1400"/>
              <a:t>Unit leadership responds to engage the parent/adult</a:t>
            </a:r>
            <a:endParaRPr sz="1400"/>
          </a:p>
          <a:p>
            <a:pPr marL="548640" lvl="1" indent="-240030" algn="l" rtl="0">
              <a:lnSpc>
                <a:spcPct val="100000"/>
              </a:lnSpc>
              <a:spcBef>
                <a:spcPts val="300"/>
              </a:spcBef>
              <a:spcAft>
                <a:spcPts val="0"/>
              </a:spcAft>
              <a:buClr>
                <a:schemeClr val="dk1"/>
              </a:buClr>
              <a:buSzPct val="100000"/>
              <a:buChar char="‒"/>
            </a:pPr>
            <a:r>
              <a:rPr lang="en-US" sz="1400"/>
              <a:t>System sends email to leader → Leader logs in and replies</a:t>
            </a:r>
            <a:endParaRPr sz="1400"/>
          </a:p>
          <a:p>
            <a:pPr marL="274320" lvl="0" indent="-233680" algn="l" rtl="0">
              <a:lnSpc>
                <a:spcPct val="100000"/>
              </a:lnSpc>
              <a:spcBef>
                <a:spcPts val="300"/>
              </a:spcBef>
              <a:spcAft>
                <a:spcPts val="0"/>
              </a:spcAft>
              <a:buClr>
                <a:schemeClr val="dk1"/>
              </a:buClr>
              <a:buSzPct val="100000"/>
              <a:buFont typeface="Arial"/>
              <a:buChar char="•"/>
            </a:pPr>
            <a:r>
              <a:rPr lang="en-US" sz="1400"/>
              <a:t>BSA shows the unit Type, Number, Chartered Organization</a:t>
            </a:r>
            <a:endParaRPr sz="1400"/>
          </a:p>
          <a:p>
            <a:pPr marL="548640" lvl="1" indent="-240030" algn="l" rtl="0">
              <a:lnSpc>
                <a:spcPct val="100000"/>
              </a:lnSpc>
              <a:spcBef>
                <a:spcPts val="300"/>
              </a:spcBef>
              <a:spcAft>
                <a:spcPts val="0"/>
              </a:spcAft>
              <a:buClr>
                <a:schemeClr val="dk1"/>
              </a:buClr>
              <a:buSzPct val="100000"/>
              <a:buChar char="‒"/>
            </a:pPr>
            <a:r>
              <a:rPr lang="en-US" sz="1400" u="sng"/>
              <a:t>List the Name and Address where the unit meets</a:t>
            </a:r>
            <a:endParaRPr sz="1400" u="sng"/>
          </a:p>
          <a:p>
            <a:pPr marL="548640" lvl="1" indent="-240030" algn="l" rtl="0">
              <a:lnSpc>
                <a:spcPct val="100000"/>
              </a:lnSpc>
              <a:spcBef>
                <a:spcPts val="300"/>
              </a:spcBef>
              <a:spcAft>
                <a:spcPts val="0"/>
              </a:spcAft>
              <a:buClr>
                <a:schemeClr val="dk1"/>
              </a:buClr>
              <a:buSzPct val="100000"/>
              <a:buChar char="‒"/>
            </a:pPr>
            <a:r>
              <a:rPr lang="en-US" sz="1400"/>
              <a:t>Ensure contact information is current</a:t>
            </a:r>
            <a:endParaRPr sz="1400"/>
          </a:p>
          <a:p>
            <a:pPr marL="548640" lvl="1" indent="-240030" algn="l" rtl="0">
              <a:lnSpc>
                <a:spcPct val="100000"/>
              </a:lnSpc>
              <a:spcBef>
                <a:spcPts val="300"/>
              </a:spcBef>
              <a:spcAft>
                <a:spcPts val="0"/>
              </a:spcAft>
              <a:buClr>
                <a:schemeClr val="dk1"/>
              </a:buClr>
              <a:buSzPct val="100000"/>
              <a:buChar char="‒"/>
            </a:pPr>
            <a:r>
              <a:rPr lang="en-US" sz="1400"/>
              <a:t>Website – use the unit’s whenever possible!</a:t>
            </a:r>
            <a:endParaRPr sz="1400"/>
          </a:p>
          <a:p>
            <a:pPr marL="548640" lvl="1" indent="-240030" algn="l" rtl="0">
              <a:lnSpc>
                <a:spcPct val="100000"/>
              </a:lnSpc>
              <a:spcBef>
                <a:spcPts val="300"/>
              </a:spcBef>
              <a:spcAft>
                <a:spcPts val="0"/>
              </a:spcAft>
              <a:buClr>
                <a:schemeClr val="dk1"/>
              </a:buClr>
              <a:buSzPct val="100000"/>
              <a:buChar char="‒"/>
            </a:pPr>
            <a:r>
              <a:rPr lang="en-US" sz="1400"/>
              <a:t>Allow Online Registration</a:t>
            </a:r>
            <a:endParaRPr sz="1400"/>
          </a:p>
          <a:p>
            <a:pPr marL="548640" lvl="1" indent="-240030" algn="l" rtl="0">
              <a:lnSpc>
                <a:spcPct val="100000"/>
              </a:lnSpc>
              <a:spcBef>
                <a:spcPts val="300"/>
              </a:spcBef>
              <a:spcAft>
                <a:spcPts val="0"/>
              </a:spcAft>
              <a:buClr>
                <a:schemeClr val="dk1"/>
              </a:buClr>
              <a:buSzPct val="100000"/>
              <a:buChar char="‒"/>
            </a:pPr>
            <a:r>
              <a:rPr lang="en-US" sz="1400"/>
              <a:t>Enter a message – don’t leave it blank!</a:t>
            </a:r>
            <a:endParaRPr sz="1400"/>
          </a:p>
          <a:p>
            <a:pPr marL="0" lvl="0" indent="0" algn="l" rtl="0">
              <a:lnSpc>
                <a:spcPct val="100000"/>
              </a:lnSpc>
              <a:spcBef>
                <a:spcPts val="300"/>
              </a:spcBef>
              <a:spcAft>
                <a:spcPts val="0"/>
              </a:spcAft>
              <a:buNone/>
            </a:pPr>
            <a:endParaRPr sz="1400"/>
          </a:p>
          <a:p>
            <a:pPr marL="274320" lvl="0" indent="-233680" algn="l" rtl="0">
              <a:lnSpc>
                <a:spcPct val="100000"/>
              </a:lnSpc>
              <a:spcBef>
                <a:spcPts val="300"/>
              </a:spcBef>
              <a:spcAft>
                <a:spcPts val="0"/>
              </a:spcAft>
              <a:buSzPct val="100000"/>
              <a:buChar char="•"/>
            </a:pPr>
            <a:r>
              <a:rPr lang="en-US" sz="1400"/>
              <a:t>Complete Financial Aid applications first, then use the discount code to complete BSA application</a:t>
            </a:r>
            <a:endParaRPr sz="1400"/>
          </a:p>
          <a:p>
            <a:pPr marL="548640" lvl="1" indent="-240030" algn="l" rtl="0">
              <a:lnSpc>
                <a:spcPct val="100000"/>
              </a:lnSpc>
              <a:spcBef>
                <a:spcPts val="300"/>
              </a:spcBef>
              <a:spcAft>
                <a:spcPts val="0"/>
              </a:spcAft>
              <a:buSzPct val="100000"/>
              <a:buChar char="‒"/>
            </a:pPr>
            <a:r>
              <a:rPr lang="en-US" sz="1400"/>
              <a:t>KanCare Applications in Quivira Council ($50) 🡪 </a:t>
            </a:r>
            <a:r>
              <a:rPr lang="en-US" sz="1400" u="sng">
                <a:solidFill>
                  <a:schemeClr val="hlink"/>
                </a:solidFill>
                <a:hlinkClick r:id="rId4">
                  <a:extLst>
                    <a:ext uri="{A12FA001-AC4F-418D-AE19-62706E023703}">
                      <ahyp:hlinkClr xmlns:ahyp="http://schemas.microsoft.com/office/drawing/2018/hyperlinkcolor" val="tx"/>
                    </a:ext>
                  </a:extLst>
                </a:hlinkClick>
              </a:rPr>
              <a:t>https://scoutingevent.com/198-78472</a:t>
            </a:r>
            <a:endParaRPr sz="1400">
              <a:solidFill>
                <a:schemeClr val="hlink"/>
              </a:solidFill>
            </a:endParaRPr>
          </a:p>
          <a:p>
            <a:pPr marL="548640" lvl="1" indent="-240030" algn="l" rtl="0">
              <a:lnSpc>
                <a:spcPct val="100000"/>
              </a:lnSpc>
              <a:spcBef>
                <a:spcPts val="300"/>
              </a:spcBef>
              <a:spcAft>
                <a:spcPts val="0"/>
              </a:spcAft>
              <a:buSzPct val="100000"/>
              <a:buChar char="‒"/>
            </a:pPr>
            <a:r>
              <a:rPr lang="en-US" sz="1400"/>
              <a:t>Council Financial Assistance ($35) 🡪 </a:t>
            </a:r>
            <a:r>
              <a:rPr lang="en-US" sz="1400" u="sng">
                <a:solidFill>
                  <a:schemeClr val="hlink"/>
                </a:solidFill>
                <a:hlinkClick r:id="rId5">
                  <a:extLst>
                    <a:ext uri="{A12FA001-AC4F-418D-AE19-62706E023703}">
                      <ahyp:hlinkClr xmlns:ahyp="http://schemas.microsoft.com/office/drawing/2018/hyperlinkcolor" val="tx"/>
                    </a:ext>
                  </a:extLst>
                </a:hlinkClick>
              </a:rPr>
              <a:t>https://scoutingevent.com/198-74184</a:t>
            </a:r>
            <a:endParaRPr sz="1400">
              <a:solidFill>
                <a:schemeClr val="hlink"/>
              </a:solidFill>
            </a:endParaRPr>
          </a:p>
          <a:p>
            <a:pPr marL="0" lvl="0" indent="0" algn="l" rtl="0">
              <a:lnSpc>
                <a:spcPct val="100000"/>
              </a:lnSpc>
              <a:spcBef>
                <a:spcPts val="0"/>
              </a:spcBef>
              <a:spcAft>
                <a:spcPts val="0"/>
              </a:spcAft>
              <a:buNone/>
            </a:pPr>
            <a:endParaRPr sz="1400"/>
          </a:p>
          <a:p>
            <a:pPr marL="457200" lvl="0" indent="-339725" algn="l" rtl="0">
              <a:spcBef>
                <a:spcPts val="0"/>
              </a:spcBef>
              <a:spcAft>
                <a:spcPts val="0"/>
              </a:spcAft>
              <a:buSzPct val="140000"/>
              <a:buChar char="•"/>
            </a:pPr>
            <a:r>
              <a:rPr lang="en-US" sz="1400" u="sng"/>
              <a:t>ALSO NEW</a:t>
            </a:r>
            <a:r>
              <a:rPr lang="en-US" sz="1400"/>
              <a:t> Adults who complete an Adult application and register as a Den Leader, the council will credit $30 toward their registration – adult only pays $35! (Aug 1 - Oct 31)</a:t>
            </a:r>
            <a:endParaRPr sz="1400">
              <a:highlight>
                <a:srgbClr val="FFFF00"/>
              </a:highlight>
            </a:endParaRPr>
          </a:p>
        </p:txBody>
      </p:sp>
      <p:pic>
        <p:nvPicPr>
          <p:cNvPr id="121" name="Google Shape;121;p5"/>
          <p:cNvPicPr preferRelativeResize="0"/>
          <p:nvPr/>
        </p:nvPicPr>
        <p:blipFill rotWithShape="1">
          <a:blip r:embed="rId6">
            <a:alphaModFix/>
          </a:blip>
          <a:srcRect/>
          <a:stretch/>
        </p:blipFill>
        <p:spPr>
          <a:xfrm>
            <a:off x="6666276" y="2282648"/>
            <a:ext cx="2848690" cy="1512271"/>
          </a:xfrm>
          <a:prstGeom prst="rect">
            <a:avLst/>
          </a:prstGeom>
          <a:noFill/>
          <a:ln>
            <a:noFill/>
          </a:ln>
        </p:spPr>
      </p:pic>
      <p:cxnSp>
        <p:nvCxnSpPr>
          <p:cNvPr id="122" name="Google Shape;122;p5"/>
          <p:cNvCxnSpPr/>
          <p:nvPr/>
        </p:nvCxnSpPr>
        <p:spPr>
          <a:xfrm>
            <a:off x="9499000" y="4164217"/>
            <a:ext cx="0" cy="318900"/>
          </a:xfrm>
          <a:prstGeom prst="straightConnector1">
            <a:avLst/>
          </a:prstGeom>
          <a:noFill/>
          <a:ln w="28575" cap="flat" cmpd="sng">
            <a:solidFill>
              <a:schemeClr val="accent5"/>
            </a:solidFill>
            <a:prstDash val="solid"/>
            <a:round/>
            <a:headEnd type="none" w="med" len="med"/>
            <a:tailEnd type="triangle" w="med" len="med"/>
          </a:ln>
        </p:spPr>
      </p:cxnSp>
      <p:pic>
        <p:nvPicPr>
          <p:cNvPr id="123" name="Google Shape;123;p5"/>
          <p:cNvPicPr preferRelativeResize="0"/>
          <p:nvPr/>
        </p:nvPicPr>
        <p:blipFill>
          <a:blip r:embed="rId7">
            <a:alphaModFix/>
          </a:blip>
          <a:stretch>
            <a:fillRect/>
          </a:stretch>
        </p:blipFill>
        <p:spPr>
          <a:xfrm>
            <a:off x="2583077" y="6783434"/>
            <a:ext cx="4800169" cy="318900"/>
          </a:xfrm>
          <a:prstGeom prst="rect">
            <a:avLst/>
          </a:prstGeom>
          <a:noFill/>
          <a:ln>
            <a:noFill/>
          </a:ln>
        </p:spPr>
      </p:pic>
      <p:pic>
        <p:nvPicPr>
          <p:cNvPr id="124" name="Google Shape;124;p5"/>
          <p:cNvPicPr preferRelativeResize="0"/>
          <p:nvPr/>
        </p:nvPicPr>
        <p:blipFill>
          <a:blip r:embed="rId8">
            <a:alphaModFix/>
          </a:blip>
          <a:stretch>
            <a:fillRect/>
          </a:stretch>
        </p:blipFill>
        <p:spPr>
          <a:xfrm>
            <a:off x="0" y="7116040"/>
            <a:ext cx="4800175" cy="313217"/>
          </a:xfrm>
          <a:prstGeom prst="rect">
            <a:avLst/>
          </a:prstGeom>
          <a:noFill/>
          <a:ln>
            <a:noFill/>
          </a:ln>
        </p:spPr>
      </p:pic>
      <p:pic>
        <p:nvPicPr>
          <p:cNvPr id="125" name="Google Shape;125;p5"/>
          <p:cNvPicPr preferRelativeResize="0"/>
          <p:nvPr/>
        </p:nvPicPr>
        <p:blipFill>
          <a:blip r:embed="rId9">
            <a:alphaModFix/>
          </a:blip>
          <a:stretch>
            <a:fillRect/>
          </a:stretch>
        </p:blipFill>
        <p:spPr>
          <a:xfrm>
            <a:off x="4800175" y="7112279"/>
            <a:ext cx="5168546" cy="313225"/>
          </a:xfrm>
          <a:prstGeom prst="rect">
            <a:avLst/>
          </a:prstGeom>
          <a:noFill/>
          <a:ln>
            <a:noFill/>
          </a:ln>
        </p:spPr>
      </p:pic>
      <p:pic>
        <p:nvPicPr>
          <p:cNvPr id="2" name="Picture 1" descr="A yellow and blue logo with a wolf face&#10;&#10;AI-generated content may be incorrect.">
            <a:extLst>
              <a:ext uri="{FF2B5EF4-FFF2-40B4-BE49-F238E27FC236}">
                <a16:creationId xmlns:a16="http://schemas.microsoft.com/office/drawing/2014/main" id="{231D29E1-D4D1-A3F9-F654-0577BEF1BD76}"/>
              </a:ext>
            </a:extLst>
          </p:cNvPr>
          <p:cNvPicPr>
            <a:picLocks noChangeAspect="1"/>
          </p:cNvPicPr>
          <p:nvPr/>
        </p:nvPicPr>
        <p:blipFill>
          <a:blip r:embed="rId10"/>
          <a:stretch>
            <a:fillRect/>
          </a:stretch>
        </p:blipFill>
        <p:spPr>
          <a:xfrm>
            <a:off x="7901926" y="76984"/>
            <a:ext cx="2034902" cy="2034902"/>
          </a:xfrm>
          <a:prstGeom prst="rect">
            <a:avLst/>
          </a:prstGeom>
        </p:spPr>
      </p:pic>
      <p:pic>
        <p:nvPicPr>
          <p:cNvPr id="3" name="Picture 2" descr="A logo on a black background&#10;&#10;AI-generated content may be incorrect.">
            <a:extLst>
              <a:ext uri="{FF2B5EF4-FFF2-40B4-BE49-F238E27FC236}">
                <a16:creationId xmlns:a16="http://schemas.microsoft.com/office/drawing/2014/main" id="{EFBD9D98-ECE2-1795-BCEB-E99868454A65}"/>
              </a:ext>
            </a:extLst>
          </p:cNvPr>
          <p:cNvPicPr>
            <a:picLocks noChangeAspect="1"/>
          </p:cNvPicPr>
          <p:nvPr/>
        </p:nvPicPr>
        <p:blipFill>
          <a:blip r:embed="rId11"/>
          <a:stretch>
            <a:fillRect/>
          </a:stretch>
        </p:blipFill>
        <p:spPr>
          <a:xfrm>
            <a:off x="79328" y="-165179"/>
            <a:ext cx="2207877" cy="2207877"/>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553683-C2E5-CE23-B685-302AA5639A5A}"/>
              </a:ext>
            </a:extLst>
          </p:cNvPr>
          <p:cNvSpPr>
            <a:spLocks noGrp="1"/>
          </p:cNvSpPr>
          <p:nvPr>
            <p:ph type="title"/>
          </p:nvPr>
        </p:nvSpPr>
        <p:spPr>
          <a:xfrm>
            <a:off x="2367393" y="973539"/>
            <a:ext cx="5670978" cy="693729"/>
          </a:xfrm>
        </p:spPr>
        <p:txBody>
          <a:bodyPr>
            <a:noAutofit/>
          </a:bodyPr>
          <a:lstStyle/>
          <a:p>
            <a:pPr algn="ctr"/>
            <a:r>
              <a:rPr lang="en-US" sz="4400">
                <a:latin typeface="Amasis MT Pro Black" panose="02040A04050005020304" pitchFamily="18" charset="0"/>
              </a:rPr>
              <a:t>New Financial Aid </a:t>
            </a:r>
            <a:br>
              <a:rPr lang="en-US" sz="4400">
                <a:latin typeface="Amasis MT Pro Black" panose="02040A04050005020304" pitchFamily="18" charset="0"/>
              </a:rPr>
            </a:br>
            <a:r>
              <a:rPr lang="en-US" sz="4400">
                <a:latin typeface="Amasis MT Pro Black" panose="02040A04050005020304" pitchFamily="18" charset="0"/>
              </a:rPr>
              <a:t>Healthy Blue</a:t>
            </a:r>
          </a:p>
        </p:txBody>
      </p:sp>
      <p:sp>
        <p:nvSpPr>
          <p:cNvPr id="3" name="Text Placeholder 2">
            <a:extLst>
              <a:ext uri="{FF2B5EF4-FFF2-40B4-BE49-F238E27FC236}">
                <a16:creationId xmlns:a16="http://schemas.microsoft.com/office/drawing/2014/main" id="{3D2A4D2A-C2C6-FB27-D707-1E00BC7CAF30}"/>
              </a:ext>
            </a:extLst>
          </p:cNvPr>
          <p:cNvSpPr>
            <a:spLocks noGrp="1"/>
          </p:cNvSpPr>
          <p:nvPr>
            <p:ph idx="1"/>
          </p:nvPr>
        </p:nvSpPr>
        <p:spPr/>
        <p:txBody>
          <a:bodyPr/>
          <a:lstStyle/>
          <a:p>
            <a:endParaRPr lang="en-US"/>
          </a:p>
        </p:txBody>
      </p:sp>
      <p:pic>
        <p:nvPicPr>
          <p:cNvPr id="4" name="Picture 3" descr="A screenshot of a website&#10;&#10;AI-generated content may be incorrect.">
            <a:extLst>
              <a:ext uri="{FF2B5EF4-FFF2-40B4-BE49-F238E27FC236}">
                <a16:creationId xmlns:a16="http://schemas.microsoft.com/office/drawing/2014/main" id="{B0960791-5688-9FD3-ED18-EAE023BE0A54}"/>
              </a:ext>
            </a:extLst>
          </p:cNvPr>
          <p:cNvPicPr>
            <a:picLocks noChangeAspect="1"/>
          </p:cNvPicPr>
          <p:nvPr/>
        </p:nvPicPr>
        <p:blipFill>
          <a:blip r:embed="rId3"/>
          <a:stretch>
            <a:fillRect/>
          </a:stretch>
        </p:blipFill>
        <p:spPr>
          <a:xfrm>
            <a:off x="-139835" y="1828800"/>
            <a:ext cx="10245993" cy="5761038"/>
          </a:xfrm>
          <a:prstGeom prst="rect">
            <a:avLst/>
          </a:prstGeom>
        </p:spPr>
      </p:pic>
      <p:pic>
        <p:nvPicPr>
          <p:cNvPr id="5" name="Picture 4" descr="A yellow and blue logo with a wolf face&#10;&#10;AI-generated content may be incorrect.">
            <a:extLst>
              <a:ext uri="{FF2B5EF4-FFF2-40B4-BE49-F238E27FC236}">
                <a16:creationId xmlns:a16="http://schemas.microsoft.com/office/drawing/2014/main" id="{D7693CB8-9162-9CEE-C5A4-8A4A52109B33}"/>
              </a:ext>
            </a:extLst>
          </p:cNvPr>
          <p:cNvPicPr>
            <a:picLocks noChangeAspect="1"/>
          </p:cNvPicPr>
          <p:nvPr/>
        </p:nvPicPr>
        <p:blipFill>
          <a:blip r:embed="rId4"/>
          <a:stretch>
            <a:fillRect/>
          </a:stretch>
        </p:blipFill>
        <p:spPr>
          <a:xfrm>
            <a:off x="7901926" y="76984"/>
            <a:ext cx="2034902" cy="2034902"/>
          </a:xfrm>
          <a:prstGeom prst="rect">
            <a:avLst/>
          </a:prstGeom>
        </p:spPr>
      </p:pic>
      <p:pic>
        <p:nvPicPr>
          <p:cNvPr id="6" name="Picture 5" descr="A logo on a black background&#10;&#10;AI-generated content may be incorrect.">
            <a:extLst>
              <a:ext uri="{FF2B5EF4-FFF2-40B4-BE49-F238E27FC236}">
                <a16:creationId xmlns:a16="http://schemas.microsoft.com/office/drawing/2014/main" id="{B6259774-D971-8B4C-566F-3FE3CA79BBEC}"/>
              </a:ext>
            </a:extLst>
          </p:cNvPr>
          <p:cNvPicPr>
            <a:picLocks noChangeAspect="1"/>
          </p:cNvPicPr>
          <p:nvPr/>
        </p:nvPicPr>
        <p:blipFill>
          <a:blip r:embed="rId5"/>
          <a:stretch>
            <a:fillRect/>
          </a:stretch>
        </p:blipFill>
        <p:spPr>
          <a:xfrm>
            <a:off x="79328" y="-165179"/>
            <a:ext cx="2207877" cy="2207877"/>
          </a:xfrm>
          <a:prstGeom prst="rect">
            <a:avLst/>
          </a:prstGeom>
        </p:spPr>
      </p:pic>
    </p:spTree>
    <p:extLst>
      <p:ext uri="{BB962C8B-B14F-4D97-AF65-F5344CB8AC3E}">
        <p14:creationId xmlns:p14="http://schemas.microsoft.com/office/powerpoint/2010/main" val="1896894594"/>
      </p:ext>
    </p:extLst>
  </p:cSld>
  <p:clrMapOvr>
    <a:masterClrMapping/>
  </p:clrMapOvr>
</p:sld>
</file>

<file path=ppt/theme/theme1.xml><?xml version="1.0" encoding="utf-8"?>
<a:theme xmlns:a="http://schemas.openxmlformats.org/drawingml/2006/main" name="Retrospect">
  <a:themeElements>
    <a:clrScheme name="Retrospect">
      <a:dk1>
        <a:sysClr val="windowText" lastClr="000000"/>
      </a:dk1>
      <a:lt1>
        <a:sysClr val="window" lastClr="FFFFFF"/>
      </a:lt1>
      <a:dk2>
        <a:srgbClr val="344068"/>
      </a:dk2>
      <a:lt2>
        <a:srgbClr val="D9E0E6"/>
      </a:lt2>
      <a:accent1>
        <a:srgbClr val="1CADE4"/>
      </a:accent1>
      <a:accent2>
        <a:srgbClr val="2683C6"/>
      </a:accent2>
      <a:accent3>
        <a:srgbClr val="28C4CC"/>
      </a:accent3>
      <a:accent4>
        <a:srgbClr val="42BA97"/>
      </a:accent4>
      <a:accent5>
        <a:srgbClr val="3E8853"/>
      </a:accent5>
      <a:accent6>
        <a:srgbClr val="62A39F"/>
      </a:accent6>
      <a:hlink>
        <a:srgbClr val="6EAC1C"/>
      </a:hlink>
      <a:folHlink>
        <a:srgbClr val="B26B02"/>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9CC26709-368C-4D72-9060-94E5B3FF3CD6}"/>
    </a:ext>
  </a:extLst>
</a:theme>
</file>

<file path=ppt/theme/theme2.xml><?xml version="1.0" encoding="utf-8"?>
<a:theme xmlns:a="http://schemas.openxmlformats.org/drawingml/2006/main" name="Office Theme">
  <a:themeElements>
    <a:clrScheme name="AU Design Colors">
      <a:dk1>
        <a:srgbClr val="000000"/>
      </a:dk1>
      <a:lt1>
        <a:srgbClr val="FFFFFF"/>
      </a:lt1>
      <a:dk2>
        <a:srgbClr val="002060"/>
      </a:dk2>
      <a:lt2>
        <a:srgbClr val="808080"/>
      </a:lt2>
      <a:accent1>
        <a:srgbClr val="000000"/>
      </a:accent1>
      <a:accent2>
        <a:srgbClr val="002060"/>
      </a:accent2>
      <a:accent3>
        <a:srgbClr val="00B050"/>
      </a:accent3>
      <a:accent4>
        <a:srgbClr val="FFC000"/>
      </a:accent4>
      <a:accent5>
        <a:srgbClr val="FF0000"/>
      </a:accent5>
      <a:accent6>
        <a:srgbClr val="000000"/>
      </a:accent6>
      <a:hlink>
        <a:srgbClr val="00B050"/>
      </a:hlink>
      <a:folHlink>
        <a:srgbClr val="92D05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Retrospect</Template>
  <Application>Microsoft Office PowerPoint</Application>
  <PresentationFormat>Custom</PresentationFormat>
  <Slides>23</Slides>
  <Notes>21</Notes>
  <HiddenSlides>0</HiddenSlides>
  <ScaleCrop>false</ScaleCrop>
  <HeadingPairs>
    <vt:vector size="4" baseType="variant">
      <vt:variant>
        <vt:lpstr>Theme</vt:lpstr>
      </vt:variant>
      <vt:variant>
        <vt:i4>1</vt:i4>
      </vt:variant>
      <vt:variant>
        <vt:lpstr>Slide Titles</vt:lpstr>
      </vt:variant>
      <vt:variant>
        <vt:i4>23</vt:i4>
      </vt:variant>
    </vt:vector>
  </HeadingPairs>
  <TitlesOfParts>
    <vt:vector size="24" baseType="lpstr">
      <vt:lpstr>Retrospect</vt:lpstr>
      <vt:lpstr>2025  Membership Recruitment Training</vt:lpstr>
      <vt:lpstr>Overview</vt:lpstr>
      <vt:lpstr>Summer Engagement</vt:lpstr>
      <vt:lpstr>PowerPoint Presentation</vt:lpstr>
      <vt:lpstr>Summer Engagement</vt:lpstr>
      <vt:lpstr>PowerPoint Presentation</vt:lpstr>
      <vt:lpstr>PowerPoint Presentation</vt:lpstr>
      <vt:lpstr>BeAScout.org and Online Applications</vt:lpstr>
      <vt:lpstr>New Financial Aid  Healthy Blue</vt:lpstr>
      <vt:lpstr>PowerPoint Presentation</vt:lpstr>
      <vt:lpstr>School  Contact/Relationships</vt:lpstr>
      <vt:lpstr>PowerPoint Presentation</vt:lpstr>
      <vt:lpstr>Ideal Year of Scouting</vt:lpstr>
      <vt:lpstr>Unit/Committee Planning</vt:lpstr>
      <vt:lpstr>Unit/Committee Planning</vt:lpstr>
      <vt:lpstr>School Open House</vt:lpstr>
      <vt:lpstr>Pack Fall Recruitment</vt:lpstr>
      <vt:lpstr>Pack Fall Recruitment</vt:lpstr>
      <vt:lpstr>Troop  Involvement/Recruitment</vt:lpstr>
      <vt:lpstr>Troop  Involvement/Recruitment</vt:lpstr>
      <vt:lpstr>The Value of Scouting</vt:lpstr>
      <vt:lpstr>Contact Information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user</dc:creator>
  <cp:revision>12</cp:revision>
  <dcterms:modified xsi:type="dcterms:W3CDTF">2025-05-14T18:31:31Z</dcterms:modified>
</cp:coreProperties>
</file>