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Arcade Gamer" panose="020B0604020202020204" charset="0"/>
      <p:regular r:id="rId33"/>
    </p:embeddedFont>
    <p:embeddedFont>
      <p:font typeface="Borsok" panose="02000503000000020002" charset="0"/>
      <p:regular r:id="rId34"/>
    </p:embeddedFont>
    <p:embeddedFont>
      <p:font typeface="Cerebri" panose="020B0604020202020204" charset="0"/>
      <p:regular r:id="rId35"/>
    </p:embeddedFont>
    <p:embeddedFont>
      <p:font typeface="Disket Mono" panose="020B0604020202020204" charset="0"/>
      <p:regular r:id="rId36"/>
    </p:embeddedFont>
    <p:embeddedFont>
      <p:font typeface="Glacial Indifference" panose="020B0604020202020204" charset="0"/>
      <p:regular r:id="rId37"/>
    </p:embeddedFont>
    <p:embeddedFont>
      <p:font typeface="Glacial Indifference Bold" panose="020B0604020202020204" charset="0"/>
      <p:regular r:id="rId38"/>
    </p:embeddedFont>
    <p:embeddedFont>
      <p:font typeface="Oswald" panose="00000500000000000000" pitchFamily="2" charset="0"/>
      <p:regular r:id="rId39"/>
      <p:bold r:id="rId40"/>
    </p:embeddedFont>
    <p:embeddedFont>
      <p:font typeface="Oswald Bold" panose="00000800000000000000" pitchFamily="2" charset="0"/>
      <p:regular r:id="rId41"/>
      <p:bold r:id="rId42"/>
    </p:embeddedFont>
    <p:embeddedFont>
      <p:font typeface="TAN Harmoni" panose="020B0604020202020204" charset="0"/>
      <p:regular r:id="rId43"/>
    </p:embeddedFont>
    <p:embeddedFont>
      <p:font typeface="Work Sans Bold" pitchFamily="2"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Key Points:</a:t>
            </a:r>
          </a:p>
          <a:p>
            <a:endParaRPr lang="en-US"/>
          </a:p>
          <a:p>
            <a:r>
              <a:rPr lang="en-US"/>
              <a:t>1. Emphasize the critical role of recruitment and retention in sustaining and growing Scouting programs.</a:t>
            </a:r>
          </a:p>
          <a:p>
            <a:endParaRPr lang="en-US"/>
          </a:p>
          <a:p>
            <a:r>
              <a:rPr lang="en-US"/>
              <a:t>2. Highlight how effective strategies contribute to a vibrant and active Scouting Community.</a:t>
            </a:r>
          </a:p>
          <a:p>
            <a:endParaRPr lang="en-US"/>
          </a:p>
          <a:p>
            <a:r>
              <a:rPr lang="en-US"/>
              <a:t>3. Discuss the impact of consistent membership growth on unit vitality and program quality.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How do you keep parents engaged in the program?</a:t>
            </a:r>
          </a:p>
          <a:p>
            <a:endParaRPr lang="en-US"/>
          </a:p>
          <a:p>
            <a:r>
              <a:rPr lang="en-US"/>
              <a:t>2. What strategies do you use to recruit parents to assist or take on leadership roles? What do we do after we have asked them to assist in something small?</a:t>
            </a:r>
          </a:p>
          <a:p>
            <a:endParaRPr lang="en-US"/>
          </a:p>
          <a:p>
            <a:r>
              <a:rPr lang="en-US"/>
              <a:t>3. How do you challenge your parents to volunteer?</a:t>
            </a:r>
          </a:p>
          <a:p>
            <a:endParaRPr lang="en-US"/>
          </a:p>
          <a:p>
            <a:r>
              <a:rPr lang="en-US"/>
              <a:t>4. What jobs can you have your parents do to assist you during the lead up to fall recruitment?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What do you consider your unit's weakest point in recruitment and how are you addressing it?</a:t>
            </a:r>
          </a:p>
          <a:p>
            <a:endParaRPr lang="en-US"/>
          </a:p>
          <a:p>
            <a:r>
              <a:rPr lang="en-US"/>
              <a:t>2. Can you share a successful recruitment tactic that others might benefit from?</a:t>
            </a:r>
          </a:p>
          <a:p>
            <a:endParaRPr lang="en-US"/>
          </a:p>
          <a:p>
            <a:r>
              <a:rPr lang="en-US"/>
              <a:t>3. What is your favorite part of being involved in Scouting, and how does it motivate your recruitment efforts?</a:t>
            </a:r>
          </a:p>
          <a:p>
            <a:endParaRPr lang="en-US"/>
          </a:p>
          <a:p>
            <a:r>
              <a:rPr lang="en-US"/>
              <a:t>4. IYOS?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Key Points:</a:t>
            </a:r>
          </a:p>
          <a:p>
            <a:endParaRPr lang="en-US"/>
          </a:p>
          <a:p>
            <a:r>
              <a:rPr lang="en-US"/>
              <a:t>1. Explain the purpose and benefits of the Ideal Year of Scouting (IYOS) worksheet in planning a successful Scouting year.</a:t>
            </a:r>
          </a:p>
          <a:p>
            <a:endParaRPr lang="en-US"/>
          </a:p>
          <a:p>
            <a:r>
              <a:rPr lang="en-US"/>
              <a:t>2. Demonstrate how to accurately complete the worksheet to align unit goals with available resources.</a:t>
            </a:r>
          </a:p>
          <a:p>
            <a:endParaRPr lang="en-US"/>
          </a:p>
          <a:p>
            <a:r>
              <a:rPr lang="en-US"/>
              <a:t>3. Discuss how the IYOS worksheet supports both recruitment and retention by providing a clear roadmap for the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Quivira's website &gt; Membership Resources &gt; Ideal Year of Scouting tab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How big is this thing? This thing being membership, of course. EVERY little thing you do matters, and it all adds up!</a:t>
            </a:r>
          </a:p>
          <a:p>
            <a:r>
              <a:rPr lang="en-US"/>
              <a:t>-- Put it ALL on the line. The next slide will go more into this detail, but membership season is big, and an annual make-or-break moment. Every little thing you do matters, and it matters a LOT.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Why is it important to have fun?</a:t>
            </a:r>
          </a:p>
          <a:p>
            <a:endParaRPr lang="en-US"/>
          </a:p>
          <a:p>
            <a:r>
              <a:rPr lang="en-US"/>
              <a:t>Scouting is fun with a purpose, after all! Why else would we say that if we weren't fun?</a:t>
            </a:r>
          </a:p>
          <a:p>
            <a:endParaRPr lang="en-US"/>
          </a:p>
          <a:p>
            <a:r>
              <a:rPr lang="en-US"/>
              <a:t>Cubs especially need the fun. On a Monday or Tuesday night after school, it's incredibly easy to lose their attention. Teachers have to already work dance breaks into their class time to keep them engaged. If you aren't doing that (or something similar), you're losing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Encourage attendees to ask questions, share their experiences, and discuss challenges and successes related to recruitment and retention.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What apps or tools do you use to keep your unit organized?</a:t>
            </a:r>
          </a:p>
          <a:p>
            <a:endParaRPr lang="en-US"/>
          </a:p>
          <a:p>
            <a:r>
              <a:rPr lang="en-US"/>
              <a:t>2. How do you manage initiated applications and new leads?</a:t>
            </a:r>
          </a:p>
          <a:p>
            <a:endParaRPr lang="en-US"/>
          </a:p>
          <a:p>
            <a:r>
              <a:rPr lang="en-US"/>
              <a:t>3. What should your unit pin include?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What activities do you plan during the summer to maintain engagement?</a:t>
            </a:r>
          </a:p>
          <a:p>
            <a:endParaRPr lang="en-US"/>
          </a:p>
          <a:p>
            <a:r>
              <a:rPr lang="en-US"/>
              <a:t>2. How do you create and manage your unit's calendar?</a:t>
            </a:r>
          </a:p>
          <a:p>
            <a:endParaRPr lang="en-US"/>
          </a:p>
          <a:p>
            <a:r>
              <a:rPr lang="en-US"/>
              <a:t>3. How do you keep meetings fresh and fun for new scouts? (Are we having fun EVERY meeting?)</a:t>
            </a:r>
          </a:p>
          <a:p>
            <a:endParaRPr lang="en-US"/>
          </a:p>
          <a:p>
            <a:r>
              <a:rPr lang="en-US"/>
              <a:t>4). What are you doing to prep for open houses in the fall?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How do you approach open houses to attract new youth members?</a:t>
            </a:r>
          </a:p>
          <a:p>
            <a:endParaRPr lang="en-US"/>
          </a:p>
          <a:p>
            <a:r>
              <a:rPr lang="en-US"/>
              <a:t>2. What elements do you include in your recruitment events to make them successful?</a:t>
            </a:r>
          </a:p>
          <a:p>
            <a:endParaRPr lang="en-US"/>
          </a:p>
          <a:p>
            <a:r>
              <a:rPr lang="en-US"/>
              <a:t>3. What content do you include on your unit's flyers to appeal to potential members?</a:t>
            </a:r>
          </a:p>
          <a:p>
            <a:endParaRPr lang="en-US"/>
          </a:p>
          <a:p>
            <a:r>
              <a:rPr lang="en-US"/>
              <a:t>4. How do you generate and follow up on new leads for recruitment?</a:t>
            </a:r>
          </a:p>
          <a:p>
            <a:endParaRPr lang="en-US"/>
          </a:p>
          <a:p>
            <a:r>
              <a:rPr lang="en-US"/>
              <a:t>5. How do you include the 7 Touches method in your unit recruiting?</a:t>
            </a:r>
          </a:p>
          <a:p>
            <a:endParaRPr lang="en-US"/>
          </a:p>
          <a:p>
            <a:r>
              <a:rPr lang="en-US"/>
              <a:t>6. How do you utilize other school events in your recruiting?</a:t>
            </a:r>
          </a:p>
          <a:p>
            <a:r>
              <a:rPr lang="en-US"/>
              <a:t>(Be there! Know your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gif"/><Relationship Id="rId3" Type="http://schemas.openxmlformats.org/officeDocument/2006/relationships/image" Target="../media/image28.svg"/><Relationship Id="rId7" Type="http://schemas.openxmlformats.org/officeDocument/2006/relationships/image" Target="../media/image31.gif"/><Relationship Id="rId12"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2.jpeg"/><Relationship Id="rId10" Type="http://schemas.openxmlformats.org/officeDocument/2006/relationships/image" Target="../media/image34.svg"/><Relationship Id="rId4" Type="http://schemas.openxmlformats.org/officeDocument/2006/relationships/image" Target="../media/image29.svg"/><Relationship Id="rId9"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txBody>
          <a:bodyPr/>
          <a:lstStyle/>
          <a:p>
            <a:endParaRPr lang="en-US"/>
          </a:p>
        </p:txBody>
      </p:sp>
      <p:sp>
        <p:nvSpPr>
          <p:cNvPr id="3" name="TextBox 3"/>
          <p:cNvSpPr txBox="1"/>
          <p:nvPr/>
        </p:nvSpPr>
        <p:spPr>
          <a:xfrm>
            <a:off x="1417778" y="2494743"/>
            <a:ext cx="15452445" cy="5021289"/>
          </a:xfrm>
          <a:prstGeom prst="rect">
            <a:avLst/>
          </a:prstGeom>
        </p:spPr>
        <p:txBody>
          <a:bodyPr lIns="0" tIns="0" rIns="0" bIns="0" rtlCol="0" anchor="t">
            <a:spAutoFit/>
          </a:bodyPr>
          <a:lstStyle/>
          <a:p>
            <a:pPr algn="ctr">
              <a:lnSpc>
                <a:spcPts val="20167"/>
              </a:lnSpc>
              <a:spcBef>
                <a:spcPct val="0"/>
              </a:spcBef>
            </a:pPr>
            <a:r>
              <a:rPr lang="en-US" sz="14405" spc="1440">
                <a:solidFill>
                  <a:srgbClr val="FFFFFF"/>
                </a:solidFill>
                <a:latin typeface="Oswald"/>
                <a:ea typeface="Oswald"/>
                <a:cs typeface="Oswald"/>
                <a:sym typeface="Oswald"/>
              </a:rPr>
              <a:t>MAY MEMBERSHIP ROUNDTABLE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grpSp>
        <p:nvGrpSpPr>
          <p:cNvPr id="22" name="Group 22"/>
          <p:cNvGrpSpPr>
            <a:grpSpLocks noChangeAspect="1"/>
          </p:cNvGrpSpPr>
          <p:nvPr/>
        </p:nvGrpSpPr>
        <p:grpSpPr>
          <a:xfrm>
            <a:off x="4870099" y="3581333"/>
            <a:ext cx="8920539" cy="5017740"/>
            <a:chOff x="0" y="0"/>
            <a:chExt cx="11289030" cy="6350000"/>
          </a:xfrm>
        </p:grpSpPr>
        <p:sp>
          <p:nvSpPr>
            <p:cNvPr id="23" name="Freeform 23"/>
            <p:cNvSpPr/>
            <p:nvPr/>
          </p:nvSpPr>
          <p:spPr>
            <a:xfrm>
              <a:off x="0" y="0"/>
              <a:ext cx="11287761" cy="6348735"/>
            </a:xfrm>
            <a:custGeom>
              <a:avLst/>
              <a:gdLst/>
              <a:ahLst/>
              <a:cxnLst/>
              <a:rect l="l" t="t" r="r" b="b"/>
              <a:pathLst>
                <a:path w="11287761" h="6348735">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8"/>
              <a:stretch>
                <a:fillRect t="-16592" b="-16592"/>
              </a:stretch>
            </a:blipFill>
          </p:spPr>
          <p:txBody>
            <a:bodyPr/>
            <a:lstStyle/>
            <a:p>
              <a:endParaRPr lang="en-US"/>
            </a:p>
          </p:txBody>
        </p:sp>
      </p:grpSp>
      <p:sp>
        <p:nvSpPr>
          <p:cNvPr id="24" name="TextBox 24"/>
          <p:cNvSpPr txBox="1"/>
          <p:nvPr/>
        </p:nvSpPr>
        <p:spPr>
          <a:xfrm>
            <a:off x="2123069" y="1832470"/>
            <a:ext cx="14373846" cy="1003586"/>
          </a:xfrm>
          <a:prstGeom prst="rect">
            <a:avLst/>
          </a:prstGeom>
        </p:spPr>
        <p:txBody>
          <a:bodyPr lIns="0" tIns="0" rIns="0" bIns="0" rtlCol="0" anchor="t">
            <a:spAutoFit/>
          </a:bodyPr>
          <a:lstStyle/>
          <a:p>
            <a:pPr algn="ctr">
              <a:lnSpc>
                <a:spcPts val="7190"/>
              </a:lnSpc>
            </a:pPr>
            <a:r>
              <a:rPr lang="en-US" sz="8264">
                <a:solidFill>
                  <a:srgbClr val="355FB5"/>
                </a:solidFill>
                <a:latin typeface="Borsok"/>
                <a:ea typeface="Borsok"/>
                <a:cs typeface="Borsok"/>
                <a:sym typeface="Borsok"/>
              </a:rPr>
              <a:t>UNIT GOALS</a:t>
            </a:r>
          </a:p>
        </p:txBody>
      </p:sp>
      <p:sp>
        <p:nvSpPr>
          <p:cNvPr id="25" name="TextBox 25"/>
          <p:cNvSpPr txBox="1"/>
          <p:nvPr/>
        </p:nvSpPr>
        <p:spPr>
          <a:xfrm>
            <a:off x="2123069" y="2651228"/>
            <a:ext cx="14373846" cy="509260"/>
          </a:xfrm>
          <a:prstGeom prst="rect">
            <a:avLst/>
          </a:prstGeom>
        </p:spPr>
        <p:txBody>
          <a:bodyPr lIns="0" tIns="0" rIns="0" bIns="0" rtlCol="0" anchor="t">
            <a:spAutoFit/>
          </a:bodyPr>
          <a:lstStyle/>
          <a:p>
            <a:pPr algn="ctr">
              <a:lnSpc>
                <a:spcPts val="3919"/>
              </a:lnSpc>
            </a:pPr>
            <a:r>
              <a:rPr lang="en-US" sz="3732">
                <a:solidFill>
                  <a:srgbClr val="355FB5"/>
                </a:solidFill>
                <a:latin typeface="Cerebri"/>
                <a:ea typeface="Cerebri"/>
                <a:cs typeface="Cerebri"/>
                <a:sym typeface="Cerebri"/>
              </a:rPr>
              <a:t>How many youth do you NEED to recruit to be successful?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sp>
        <p:nvSpPr>
          <p:cNvPr id="22" name="Freeform 22"/>
          <p:cNvSpPr/>
          <p:nvPr/>
        </p:nvSpPr>
        <p:spPr>
          <a:xfrm>
            <a:off x="1652653" y="1870665"/>
            <a:ext cx="9044235" cy="6783176"/>
          </a:xfrm>
          <a:custGeom>
            <a:avLst/>
            <a:gdLst/>
            <a:ahLst/>
            <a:cxnLst/>
            <a:rect l="l" t="t" r="r" b="b"/>
            <a:pathLst>
              <a:path w="9044235" h="6783176">
                <a:moveTo>
                  <a:pt x="0" y="0"/>
                </a:moveTo>
                <a:lnTo>
                  <a:pt x="9044236" y="0"/>
                </a:lnTo>
                <a:lnTo>
                  <a:pt x="9044236" y="6783176"/>
                </a:lnTo>
                <a:lnTo>
                  <a:pt x="0" y="6783176"/>
                </a:lnTo>
                <a:lnTo>
                  <a:pt x="0" y="0"/>
                </a:lnTo>
                <a:close/>
              </a:path>
            </a:pathLst>
          </a:custGeom>
          <a:blipFill>
            <a:blip r:embed="rId8"/>
            <a:stretch>
              <a:fillRect/>
            </a:stretch>
          </a:blipFill>
        </p:spPr>
        <p:txBody>
          <a:bodyPr/>
          <a:lstStyle/>
          <a:p>
            <a:endParaRPr lang="en-US"/>
          </a:p>
        </p:txBody>
      </p:sp>
      <p:sp>
        <p:nvSpPr>
          <p:cNvPr id="23" name="TextBox 23"/>
          <p:cNvSpPr txBox="1"/>
          <p:nvPr/>
        </p:nvSpPr>
        <p:spPr>
          <a:xfrm>
            <a:off x="10934139" y="4227897"/>
            <a:ext cx="5748034" cy="2107430"/>
          </a:xfrm>
          <a:prstGeom prst="rect">
            <a:avLst/>
          </a:prstGeom>
        </p:spPr>
        <p:txBody>
          <a:bodyPr lIns="0" tIns="0" rIns="0" bIns="0" rtlCol="0" anchor="t">
            <a:spAutoFit/>
          </a:bodyPr>
          <a:lstStyle/>
          <a:p>
            <a:pPr algn="l">
              <a:lnSpc>
                <a:spcPts val="7937"/>
              </a:lnSpc>
            </a:pPr>
            <a:r>
              <a:rPr lang="en-US" sz="9123">
                <a:solidFill>
                  <a:srgbClr val="355FB5"/>
                </a:solidFill>
                <a:latin typeface="Borsok"/>
                <a:ea typeface="Borsok"/>
                <a:cs typeface="Borsok"/>
                <a:sym typeface="Borsok"/>
              </a:rPr>
              <a:t>OPEN HOUSES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grpSp>
        <p:nvGrpSpPr>
          <p:cNvPr id="22" name="Group 22"/>
          <p:cNvGrpSpPr>
            <a:grpSpLocks noChangeAspect="1"/>
          </p:cNvGrpSpPr>
          <p:nvPr/>
        </p:nvGrpSpPr>
        <p:grpSpPr>
          <a:xfrm>
            <a:off x="1534742" y="1781284"/>
            <a:ext cx="6677760" cy="6677760"/>
            <a:chOff x="0" y="0"/>
            <a:chExt cx="6350000" cy="6350000"/>
          </a:xfrm>
        </p:grpSpPr>
        <p:sp>
          <p:nvSpPr>
            <p:cNvPr id="23" name="Freeform 2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25061" r="-25061"/>
              </a:stretch>
            </a:blipFill>
          </p:spPr>
          <p:txBody>
            <a:bodyPr/>
            <a:lstStyle/>
            <a:p>
              <a:endParaRPr lang="en-US"/>
            </a:p>
          </p:txBody>
        </p:sp>
      </p:grpSp>
      <p:sp>
        <p:nvSpPr>
          <p:cNvPr id="24" name="TextBox 24"/>
          <p:cNvSpPr txBox="1"/>
          <p:nvPr/>
        </p:nvSpPr>
        <p:spPr>
          <a:xfrm>
            <a:off x="8337313" y="2829829"/>
            <a:ext cx="8875290" cy="973456"/>
          </a:xfrm>
          <a:prstGeom prst="rect">
            <a:avLst/>
          </a:prstGeom>
        </p:spPr>
        <p:txBody>
          <a:bodyPr lIns="0" tIns="0" rIns="0" bIns="0" rtlCol="0" anchor="t">
            <a:spAutoFit/>
          </a:bodyPr>
          <a:lstStyle/>
          <a:p>
            <a:pPr algn="l">
              <a:lnSpc>
                <a:spcPts val="6960"/>
              </a:lnSpc>
            </a:pPr>
            <a:r>
              <a:rPr lang="en-US" sz="8000">
                <a:solidFill>
                  <a:srgbClr val="355FB5"/>
                </a:solidFill>
                <a:latin typeface="Borsok"/>
                <a:ea typeface="Borsok"/>
                <a:cs typeface="Borsok"/>
                <a:sym typeface="Borsok"/>
              </a:rPr>
              <a:t>OPEN HOUSES (1)</a:t>
            </a:r>
          </a:p>
        </p:txBody>
      </p:sp>
      <p:sp>
        <p:nvSpPr>
          <p:cNvPr id="25" name="TextBox 25"/>
          <p:cNvSpPr txBox="1"/>
          <p:nvPr/>
        </p:nvSpPr>
        <p:spPr>
          <a:xfrm>
            <a:off x="8919175" y="4110696"/>
            <a:ext cx="6813973" cy="1009468"/>
          </a:xfrm>
          <a:prstGeom prst="rect">
            <a:avLst/>
          </a:prstGeom>
        </p:spPr>
        <p:txBody>
          <a:bodyPr lIns="0" tIns="0" rIns="0" bIns="0" rtlCol="0" anchor="t">
            <a:spAutoFit/>
          </a:bodyPr>
          <a:lstStyle/>
          <a:p>
            <a:pPr algn="l">
              <a:lnSpc>
                <a:spcPts val="3919"/>
              </a:lnSpc>
            </a:pPr>
            <a:r>
              <a:rPr lang="en-US" sz="3732">
                <a:solidFill>
                  <a:srgbClr val="355FB5"/>
                </a:solidFill>
                <a:latin typeface="Cerebri"/>
                <a:ea typeface="Cerebri"/>
                <a:cs typeface="Cerebri"/>
                <a:sym typeface="Cerebri"/>
              </a:rPr>
              <a:t>Know your schools, know your dates!! BE THERE!!</a:t>
            </a:r>
          </a:p>
        </p:txBody>
      </p:sp>
      <p:sp>
        <p:nvSpPr>
          <p:cNvPr id="26" name="TextBox 26"/>
          <p:cNvSpPr txBox="1"/>
          <p:nvPr/>
        </p:nvSpPr>
        <p:spPr>
          <a:xfrm>
            <a:off x="8937524" y="5468433"/>
            <a:ext cx="7674867" cy="2356936"/>
          </a:xfrm>
          <a:prstGeom prst="rect">
            <a:avLst/>
          </a:prstGeom>
        </p:spPr>
        <p:txBody>
          <a:bodyPr lIns="0" tIns="0" rIns="0" bIns="0" rtlCol="0" anchor="t">
            <a:spAutoFit/>
          </a:bodyPr>
          <a:lstStyle/>
          <a:p>
            <a:pPr marL="729880" lvl="1" indent="-364940" algn="l">
              <a:lnSpc>
                <a:spcPts val="6423"/>
              </a:lnSpc>
              <a:buFont typeface="Arial"/>
              <a:buChar char="•"/>
            </a:pPr>
            <a:r>
              <a:rPr lang="en-US" sz="3380">
                <a:solidFill>
                  <a:srgbClr val="355FB5"/>
                </a:solidFill>
                <a:latin typeface="Cerebri"/>
                <a:ea typeface="Cerebri"/>
                <a:cs typeface="Cerebri"/>
                <a:sym typeface="Cerebri"/>
              </a:rPr>
              <a:t>What do you need to have a successful recruitment even at an Open House? (Activity)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grpSp>
        <p:nvGrpSpPr>
          <p:cNvPr id="22" name="Group 22"/>
          <p:cNvGrpSpPr>
            <a:grpSpLocks noChangeAspect="1"/>
          </p:cNvGrpSpPr>
          <p:nvPr/>
        </p:nvGrpSpPr>
        <p:grpSpPr>
          <a:xfrm>
            <a:off x="1534742" y="1781284"/>
            <a:ext cx="6677760" cy="6677760"/>
            <a:chOff x="0" y="0"/>
            <a:chExt cx="6350000" cy="6350000"/>
          </a:xfrm>
        </p:grpSpPr>
        <p:sp>
          <p:nvSpPr>
            <p:cNvPr id="23" name="Freeform 2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b="-67330"/>
              </a:stretch>
            </a:blipFill>
          </p:spPr>
          <p:txBody>
            <a:bodyPr/>
            <a:lstStyle/>
            <a:p>
              <a:endParaRPr lang="en-US"/>
            </a:p>
          </p:txBody>
        </p:sp>
      </p:grpSp>
      <p:sp>
        <p:nvSpPr>
          <p:cNvPr id="24" name="TextBox 24"/>
          <p:cNvSpPr txBox="1"/>
          <p:nvPr/>
        </p:nvSpPr>
        <p:spPr>
          <a:xfrm>
            <a:off x="8380176" y="2108790"/>
            <a:ext cx="8875290" cy="973456"/>
          </a:xfrm>
          <a:prstGeom prst="rect">
            <a:avLst/>
          </a:prstGeom>
        </p:spPr>
        <p:txBody>
          <a:bodyPr lIns="0" tIns="0" rIns="0" bIns="0" rtlCol="0" anchor="t">
            <a:spAutoFit/>
          </a:bodyPr>
          <a:lstStyle/>
          <a:p>
            <a:pPr algn="l">
              <a:lnSpc>
                <a:spcPts val="6960"/>
              </a:lnSpc>
            </a:pPr>
            <a:r>
              <a:rPr lang="en-US" sz="8000">
                <a:solidFill>
                  <a:srgbClr val="355FB5"/>
                </a:solidFill>
                <a:latin typeface="Borsok"/>
                <a:ea typeface="Borsok"/>
                <a:cs typeface="Borsok"/>
                <a:sym typeface="Borsok"/>
              </a:rPr>
              <a:t>OPEN HOUSES (2)</a:t>
            </a:r>
          </a:p>
        </p:txBody>
      </p:sp>
      <p:sp>
        <p:nvSpPr>
          <p:cNvPr id="25" name="TextBox 25"/>
          <p:cNvSpPr txBox="1"/>
          <p:nvPr/>
        </p:nvSpPr>
        <p:spPr>
          <a:xfrm>
            <a:off x="8919175" y="3018565"/>
            <a:ext cx="6813973" cy="511714"/>
          </a:xfrm>
          <a:prstGeom prst="rect">
            <a:avLst/>
          </a:prstGeom>
        </p:spPr>
        <p:txBody>
          <a:bodyPr lIns="0" tIns="0" rIns="0" bIns="0" rtlCol="0" anchor="t">
            <a:spAutoFit/>
          </a:bodyPr>
          <a:lstStyle/>
          <a:p>
            <a:pPr algn="l">
              <a:lnSpc>
                <a:spcPts val="3919"/>
              </a:lnSpc>
            </a:pPr>
            <a:r>
              <a:rPr lang="en-US" sz="3732">
                <a:solidFill>
                  <a:srgbClr val="355FB5"/>
                </a:solidFill>
                <a:latin typeface="Cerebri"/>
                <a:ea typeface="Cerebri"/>
                <a:cs typeface="Cerebri"/>
                <a:sym typeface="Cerebri"/>
              </a:rPr>
              <a:t>Materials Checklist:</a:t>
            </a:r>
          </a:p>
        </p:txBody>
      </p:sp>
      <p:sp>
        <p:nvSpPr>
          <p:cNvPr id="26" name="TextBox 26"/>
          <p:cNvSpPr txBox="1"/>
          <p:nvPr/>
        </p:nvSpPr>
        <p:spPr>
          <a:xfrm>
            <a:off x="8919175" y="3594797"/>
            <a:ext cx="7674867" cy="4904554"/>
          </a:xfrm>
          <a:prstGeom prst="rect">
            <a:avLst/>
          </a:prstGeom>
        </p:spPr>
        <p:txBody>
          <a:bodyPr lIns="0" tIns="0" rIns="0" bIns="0" rtlCol="0" anchor="t">
            <a:spAutoFit/>
          </a:bodyPr>
          <a:lstStyle/>
          <a:p>
            <a:pPr marL="557164" lvl="1" indent="-278582" algn="l">
              <a:lnSpc>
                <a:spcPts val="4903"/>
              </a:lnSpc>
              <a:buFont typeface="Arial"/>
              <a:buChar char="•"/>
            </a:pPr>
            <a:r>
              <a:rPr lang="en-US" sz="2580">
                <a:solidFill>
                  <a:srgbClr val="355FB5"/>
                </a:solidFill>
                <a:latin typeface="Cerebri"/>
                <a:ea typeface="Cerebri"/>
                <a:cs typeface="Cerebri"/>
                <a:sym typeface="Cerebri"/>
              </a:rPr>
              <a:t>Applications (English/Spanish)</a:t>
            </a:r>
          </a:p>
          <a:p>
            <a:pPr marL="557164" lvl="1" indent="-278582" algn="l">
              <a:lnSpc>
                <a:spcPts val="4903"/>
              </a:lnSpc>
              <a:buFont typeface="Arial"/>
              <a:buChar char="•"/>
            </a:pPr>
            <a:r>
              <a:rPr lang="en-US" sz="2580">
                <a:solidFill>
                  <a:srgbClr val="355FB5"/>
                </a:solidFill>
                <a:latin typeface="Cerebri"/>
                <a:ea typeface="Cerebri"/>
                <a:cs typeface="Cerebri"/>
                <a:sym typeface="Cerebri"/>
              </a:rPr>
              <a:t>QR Codes</a:t>
            </a:r>
          </a:p>
          <a:p>
            <a:pPr marL="557164" lvl="1" indent="-278582" algn="l">
              <a:lnSpc>
                <a:spcPts val="4903"/>
              </a:lnSpc>
              <a:buFont typeface="Arial"/>
              <a:buChar char="•"/>
            </a:pPr>
            <a:r>
              <a:rPr lang="en-US" sz="2580">
                <a:solidFill>
                  <a:srgbClr val="355FB5"/>
                </a:solidFill>
                <a:latin typeface="Cerebri"/>
                <a:ea typeface="Cerebri"/>
                <a:cs typeface="Cerebri"/>
                <a:sym typeface="Cerebri"/>
              </a:rPr>
              <a:t>Poster Board Display (if you have one)</a:t>
            </a:r>
          </a:p>
          <a:p>
            <a:pPr marL="557164" lvl="1" indent="-278582" algn="l">
              <a:lnSpc>
                <a:spcPts val="4903"/>
              </a:lnSpc>
              <a:buFont typeface="Arial"/>
              <a:buChar char="•"/>
            </a:pPr>
            <a:r>
              <a:rPr lang="en-US" sz="2580">
                <a:solidFill>
                  <a:srgbClr val="355FB5"/>
                </a:solidFill>
                <a:latin typeface="Cerebri"/>
                <a:ea typeface="Cerebri"/>
                <a:cs typeface="Cerebri"/>
                <a:sym typeface="Cerebri"/>
              </a:rPr>
              <a:t>Scouting/Camping/Sports Table Cloth/Blanket</a:t>
            </a:r>
          </a:p>
          <a:p>
            <a:pPr marL="557164" lvl="1" indent="-278582" algn="l">
              <a:lnSpc>
                <a:spcPts val="4903"/>
              </a:lnSpc>
              <a:buFont typeface="Arial"/>
              <a:buChar char="•"/>
            </a:pPr>
            <a:r>
              <a:rPr lang="en-US" sz="2580">
                <a:solidFill>
                  <a:srgbClr val="355FB5"/>
                </a:solidFill>
                <a:latin typeface="Cerebri"/>
                <a:ea typeface="Cerebri"/>
                <a:cs typeface="Cerebri"/>
                <a:sym typeface="Cerebri"/>
              </a:rPr>
              <a:t>Scout Lifes (Council has extra if you need!)</a:t>
            </a:r>
          </a:p>
          <a:p>
            <a:pPr marL="557164" lvl="1" indent="-278582" algn="l">
              <a:lnSpc>
                <a:spcPts val="4903"/>
              </a:lnSpc>
              <a:buFont typeface="Arial"/>
              <a:buChar char="•"/>
            </a:pPr>
            <a:r>
              <a:rPr lang="en-US" sz="2580">
                <a:solidFill>
                  <a:srgbClr val="355FB5"/>
                </a:solidFill>
                <a:latin typeface="Cerebri"/>
                <a:ea typeface="Cerebri"/>
                <a:cs typeface="Cerebri"/>
                <a:sym typeface="Cerebri"/>
              </a:rPr>
              <a:t>Old PWD/Raingutter Regatta stuff</a:t>
            </a:r>
          </a:p>
          <a:p>
            <a:pPr marL="557164" lvl="1" indent="-278582" algn="l">
              <a:lnSpc>
                <a:spcPts val="4903"/>
              </a:lnSpc>
              <a:buFont typeface="Arial"/>
              <a:buChar char="•"/>
            </a:pPr>
            <a:r>
              <a:rPr lang="en-US" sz="2580">
                <a:solidFill>
                  <a:srgbClr val="355FB5"/>
                </a:solidFill>
                <a:latin typeface="Cerebri"/>
                <a:ea typeface="Cerebri"/>
                <a:cs typeface="Cerebri"/>
                <a:sym typeface="Cerebri"/>
              </a:rPr>
              <a:t>Bow (if you have it)</a:t>
            </a:r>
          </a:p>
          <a:p>
            <a:pPr marL="557164" lvl="1" indent="-278582" algn="l">
              <a:lnSpc>
                <a:spcPts val="4903"/>
              </a:lnSpc>
              <a:buFont typeface="Arial"/>
              <a:buChar char="•"/>
            </a:pPr>
            <a:r>
              <a:rPr lang="en-US" sz="2580">
                <a:solidFill>
                  <a:srgbClr val="355FB5"/>
                </a:solidFill>
                <a:latin typeface="Cerebri"/>
                <a:ea typeface="Cerebri"/>
                <a:cs typeface="Cerebri"/>
                <a:sym typeface="Cerebri"/>
              </a:rPr>
              <a:t>FUN!!! Showcase the program!!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grpSp>
        <p:nvGrpSpPr>
          <p:cNvPr id="22" name="Group 22"/>
          <p:cNvGrpSpPr>
            <a:grpSpLocks noChangeAspect="1"/>
          </p:cNvGrpSpPr>
          <p:nvPr/>
        </p:nvGrpSpPr>
        <p:grpSpPr>
          <a:xfrm>
            <a:off x="1865996" y="1781284"/>
            <a:ext cx="6677760" cy="6677760"/>
            <a:chOff x="0" y="0"/>
            <a:chExt cx="6350000" cy="6350000"/>
          </a:xfrm>
        </p:grpSpPr>
        <p:sp>
          <p:nvSpPr>
            <p:cNvPr id="23" name="Freeform 2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25151" r="-25151"/>
              </a:stretch>
            </a:blipFill>
          </p:spPr>
          <p:txBody>
            <a:bodyPr/>
            <a:lstStyle/>
            <a:p>
              <a:endParaRPr lang="en-US"/>
            </a:p>
          </p:txBody>
        </p:sp>
      </p:grpSp>
      <p:sp>
        <p:nvSpPr>
          <p:cNvPr id="24" name="TextBox 24"/>
          <p:cNvSpPr txBox="1"/>
          <p:nvPr/>
        </p:nvSpPr>
        <p:spPr>
          <a:xfrm>
            <a:off x="8790693" y="3209426"/>
            <a:ext cx="8203638" cy="3108065"/>
          </a:xfrm>
          <a:prstGeom prst="rect">
            <a:avLst/>
          </a:prstGeom>
        </p:spPr>
        <p:txBody>
          <a:bodyPr lIns="0" tIns="0" rIns="0" bIns="0" rtlCol="0" anchor="t">
            <a:spAutoFit/>
          </a:bodyPr>
          <a:lstStyle/>
          <a:p>
            <a:pPr algn="l">
              <a:lnSpc>
                <a:spcPts val="7937"/>
              </a:lnSpc>
            </a:pPr>
            <a:r>
              <a:rPr lang="en-US" sz="9123">
                <a:solidFill>
                  <a:srgbClr val="355FB5"/>
                </a:solidFill>
                <a:latin typeface="Borsok"/>
                <a:ea typeface="Borsok"/>
                <a:cs typeface="Borsok"/>
                <a:sym typeface="Borsok"/>
              </a:rPr>
              <a:t>BEFORE</a:t>
            </a:r>
          </a:p>
          <a:p>
            <a:pPr algn="l">
              <a:lnSpc>
                <a:spcPts val="7937"/>
              </a:lnSpc>
            </a:pPr>
            <a:r>
              <a:rPr lang="en-US" sz="9123">
                <a:solidFill>
                  <a:srgbClr val="355FB5"/>
                </a:solidFill>
                <a:latin typeface="Borsok"/>
                <a:ea typeface="Borsok"/>
                <a:cs typeface="Borsok"/>
                <a:sym typeface="Borsok"/>
              </a:rPr>
              <a:t>THE</a:t>
            </a:r>
          </a:p>
          <a:p>
            <a:pPr algn="l">
              <a:lnSpc>
                <a:spcPts val="7937"/>
              </a:lnSpc>
            </a:pPr>
            <a:r>
              <a:rPr lang="en-US" sz="9123">
                <a:solidFill>
                  <a:srgbClr val="355FB5"/>
                </a:solidFill>
                <a:latin typeface="Borsok"/>
                <a:ea typeface="Borsok"/>
                <a:cs typeface="Borsok"/>
                <a:sym typeface="Borsok"/>
              </a:rPr>
              <a:t>RECRUITMENT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sp>
        <p:nvSpPr>
          <p:cNvPr id="22" name="TextBox 22"/>
          <p:cNvSpPr txBox="1"/>
          <p:nvPr/>
        </p:nvSpPr>
        <p:spPr>
          <a:xfrm>
            <a:off x="2200454" y="3263714"/>
            <a:ext cx="9715752" cy="1849756"/>
          </a:xfrm>
          <a:prstGeom prst="rect">
            <a:avLst/>
          </a:prstGeom>
        </p:spPr>
        <p:txBody>
          <a:bodyPr lIns="0" tIns="0" rIns="0" bIns="0" rtlCol="0" anchor="t">
            <a:spAutoFit/>
          </a:bodyPr>
          <a:lstStyle/>
          <a:p>
            <a:pPr algn="l">
              <a:lnSpc>
                <a:spcPts val="6960"/>
              </a:lnSpc>
            </a:pPr>
            <a:r>
              <a:rPr lang="en-US" sz="8000">
                <a:solidFill>
                  <a:srgbClr val="355FB5"/>
                </a:solidFill>
                <a:latin typeface="Borsok"/>
                <a:ea typeface="Borsok"/>
                <a:cs typeface="Borsok"/>
                <a:sym typeface="Borsok"/>
              </a:rPr>
              <a:t>SEND US YOUR CALENDAR!</a:t>
            </a:r>
          </a:p>
        </p:txBody>
      </p:sp>
      <p:sp>
        <p:nvSpPr>
          <p:cNvPr id="23" name="TextBox 23"/>
          <p:cNvSpPr txBox="1"/>
          <p:nvPr/>
        </p:nvSpPr>
        <p:spPr>
          <a:xfrm>
            <a:off x="1977892" y="5084895"/>
            <a:ext cx="8653951" cy="2356936"/>
          </a:xfrm>
          <a:prstGeom prst="rect">
            <a:avLst/>
          </a:prstGeom>
        </p:spPr>
        <p:txBody>
          <a:bodyPr lIns="0" tIns="0" rIns="0" bIns="0" rtlCol="0" anchor="t">
            <a:spAutoFit/>
          </a:bodyPr>
          <a:lstStyle/>
          <a:p>
            <a:pPr marL="729880" lvl="1" indent="-364940" algn="l">
              <a:lnSpc>
                <a:spcPts val="6423"/>
              </a:lnSpc>
              <a:buFont typeface="Arial"/>
              <a:buChar char="•"/>
            </a:pPr>
            <a:r>
              <a:rPr lang="en-US" sz="3380">
                <a:solidFill>
                  <a:srgbClr val="355FB5"/>
                </a:solidFill>
                <a:latin typeface="Cerebri"/>
                <a:ea typeface="Cerebri"/>
                <a:cs typeface="Cerebri"/>
                <a:sym typeface="Cerebri"/>
              </a:rPr>
              <a:t>This QR code links to a google form that you’ll fill out and let us know your upcoming events! </a:t>
            </a:r>
          </a:p>
        </p:txBody>
      </p:sp>
      <p:pic>
        <p:nvPicPr>
          <p:cNvPr id="24" name="Picture 24"/>
          <p:cNvPicPr>
            <a:picLocks noChangeAspect="1"/>
          </p:cNvPicPr>
          <p:nvPr/>
        </p:nvPicPr>
        <p:blipFill>
          <a:blip r:embed="rId8"/>
          <a:stretch>
            <a:fillRect/>
          </a:stretch>
        </p:blipFill>
        <p:spPr>
          <a:xfrm>
            <a:off x="10278314" y="1657273"/>
            <a:ext cx="7312445" cy="73124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grpSp>
        <p:nvGrpSpPr>
          <p:cNvPr id="22" name="Group 22"/>
          <p:cNvGrpSpPr>
            <a:grpSpLocks noChangeAspect="1"/>
          </p:cNvGrpSpPr>
          <p:nvPr/>
        </p:nvGrpSpPr>
        <p:grpSpPr>
          <a:xfrm>
            <a:off x="9999135" y="2987050"/>
            <a:ext cx="5786753" cy="5786753"/>
            <a:chOff x="0" y="0"/>
            <a:chExt cx="6350000" cy="6350000"/>
          </a:xfrm>
        </p:grpSpPr>
        <p:sp>
          <p:nvSpPr>
            <p:cNvPr id="23" name="Freeform 2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t="-7750" b="-7750"/>
              </a:stretch>
            </a:blipFill>
          </p:spPr>
          <p:txBody>
            <a:bodyPr/>
            <a:lstStyle/>
            <a:p>
              <a:endParaRPr lang="en-US"/>
            </a:p>
          </p:txBody>
        </p:sp>
      </p:grpSp>
      <p:sp>
        <p:nvSpPr>
          <p:cNvPr id="24" name="TextBox 24"/>
          <p:cNvSpPr txBox="1"/>
          <p:nvPr/>
        </p:nvSpPr>
        <p:spPr>
          <a:xfrm>
            <a:off x="1426972" y="1822945"/>
            <a:ext cx="15434056" cy="986179"/>
          </a:xfrm>
          <a:prstGeom prst="rect">
            <a:avLst/>
          </a:prstGeom>
        </p:spPr>
        <p:txBody>
          <a:bodyPr lIns="0" tIns="0" rIns="0" bIns="0" rtlCol="0" anchor="t">
            <a:spAutoFit/>
          </a:bodyPr>
          <a:lstStyle/>
          <a:p>
            <a:pPr algn="ctr">
              <a:lnSpc>
                <a:spcPts val="7026"/>
              </a:lnSpc>
            </a:pPr>
            <a:r>
              <a:rPr lang="en-US" sz="8076">
                <a:solidFill>
                  <a:srgbClr val="355FB5"/>
                </a:solidFill>
                <a:latin typeface="Borsok"/>
                <a:ea typeface="Borsok"/>
                <a:cs typeface="Borsok"/>
                <a:sym typeface="Borsok"/>
              </a:rPr>
              <a:t>BEFORE THE RECRUITMENT</a:t>
            </a:r>
          </a:p>
        </p:txBody>
      </p:sp>
      <p:sp>
        <p:nvSpPr>
          <p:cNvPr id="25" name="TextBox 25"/>
          <p:cNvSpPr txBox="1"/>
          <p:nvPr/>
        </p:nvSpPr>
        <p:spPr>
          <a:xfrm>
            <a:off x="2361422" y="4182846"/>
            <a:ext cx="7368039" cy="2356936"/>
          </a:xfrm>
          <a:prstGeom prst="rect">
            <a:avLst/>
          </a:prstGeom>
        </p:spPr>
        <p:txBody>
          <a:bodyPr lIns="0" tIns="0" rIns="0" bIns="0" rtlCol="0" anchor="t">
            <a:spAutoFit/>
          </a:bodyPr>
          <a:lstStyle/>
          <a:p>
            <a:pPr marL="729880" lvl="1" indent="-364940" algn="l">
              <a:lnSpc>
                <a:spcPts val="6423"/>
              </a:lnSpc>
              <a:buFont typeface="Arial"/>
              <a:buChar char="•"/>
            </a:pPr>
            <a:r>
              <a:rPr lang="en-US" sz="3380">
                <a:solidFill>
                  <a:srgbClr val="355FB5"/>
                </a:solidFill>
                <a:latin typeface="Cerebri"/>
                <a:ea typeface="Cerebri"/>
                <a:cs typeface="Cerebri"/>
                <a:sym typeface="Cerebri"/>
              </a:rPr>
              <a:t>Youth to Youth Invitations</a:t>
            </a:r>
          </a:p>
          <a:p>
            <a:pPr marL="729880" lvl="1" indent="-364940" algn="l">
              <a:lnSpc>
                <a:spcPts val="6423"/>
              </a:lnSpc>
              <a:buFont typeface="Arial"/>
              <a:buChar char="•"/>
            </a:pPr>
            <a:r>
              <a:rPr lang="en-US" sz="3380">
                <a:solidFill>
                  <a:srgbClr val="355FB5"/>
                </a:solidFill>
                <a:latin typeface="Cerebri"/>
                <a:ea typeface="Cerebri"/>
                <a:cs typeface="Cerebri"/>
                <a:sym typeface="Cerebri"/>
              </a:rPr>
              <a:t>Social Media!!</a:t>
            </a:r>
          </a:p>
          <a:p>
            <a:pPr marL="729880" lvl="1" indent="-364940" algn="l">
              <a:lnSpc>
                <a:spcPts val="6423"/>
              </a:lnSpc>
              <a:buFont typeface="Arial"/>
              <a:buChar char="•"/>
            </a:pPr>
            <a:r>
              <a:rPr lang="en-US" sz="3380">
                <a:solidFill>
                  <a:srgbClr val="355FB5"/>
                </a:solidFill>
                <a:latin typeface="Cerebri"/>
                <a:ea typeface="Cerebri"/>
                <a:cs typeface="Cerebri"/>
                <a:sym typeface="Cerebri"/>
              </a:rPr>
              <a:t>Communication (app game)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grpSp>
        <p:nvGrpSpPr>
          <p:cNvPr id="22" name="Group 22"/>
          <p:cNvGrpSpPr>
            <a:grpSpLocks noChangeAspect="1"/>
          </p:cNvGrpSpPr>
          <p:nvPr/>
        </p:nvGrpSpPr>
        <p:grpSpPr>
          <a:xfrm>
            <a:off x="1865996" y="1781284"/>
            <a:ext cx="6677760" cy="6677760"/>
            <a:chOff x="0" y="0"/>
            <a:chExt cx="6350000" cy="6350000"/>
          </a:xfrm>
        </p:grpSpPr>
        <p:sp>
          <p:nvSpPr>
            <p:cNvPr id="23" name="Freeform 2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58580" r="-871"/>
              </a:stretch>
            </a:blipFill>
          </p:spPr>
          <p:txBody>
            <a:bodyPr/>
            <a:lstStyle/>
            <a:p>
              <a:endParaRPr lang="en-US"/>
            </a:p>
          </p:txBody>
        </p:sp>
      </p:grpSp>
      <p:sp>
        <p:nvSpPr>
          <p:cNvPr id="24" name="TextBox 24"/>
          <p:cNvSpPr txBox="1"/>
          <p:nvPr/>
        </p:nvSpPr>
        <p:spPr>
          <a:xfrm>
            <a:off x="8753307" y="3704244"/>
            <a:ext cx="8272378" cy="2107430"/>
          </a:xfrm>
          <a:prstGeom prst="rect">
            <a:avLst/>
          </a:prstGeom>
        </p:spPr>
        <p:txBody>
          <a:bodyPr lIns="0" tIns="0" rIns="0" bIns="0" rtlCol="0" anchor="t">
            <a:spAutoFit/>
          </a:bodyPr>
          <a:lstStyle/>
          <a:p>
            <a:pPr algn="l">
              <a:lnSpc>
                <a:spcPts val="7937"/>
              </a:lnSpc>
            </a:pPr>
            <a:r>
              <a:rPr lang="en-US" sz="9123">
                <a:solidFill>
                  <a:srgbClr val="355FB5"/>
                </a:solidFill>
                <a:latin typeface="Borsok"/>
                <a:ea typeface="Borsok"/>
                <a:cs typeface="Borsok"/>
                <a:sym typeface="Borsok"/>
              </a:rPr>
              <a:t>THE RECRUITMENT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grpSp>
        <p:nvGrpSpPr>
          <p:cNvPr id="22" name="Group 22"/>
          <p:cNvGrpSpPr>
            <a:grpSpLocks noChangeAspect="1"/>
          </p:cNvGrpSpPr>
          <p:nvPr/>
        </p:nvGrpSpPr>
        <p:grpSpPr>
          <a:xfrm>
            <a:off x="10852456" y="2987050"/>
            <a:ext cx="5786753" cy="5786753"/>
            <a:chOff x="0" y="0"/>
            <a:chExt cx="6350000" cy="6350000"/>
          </a:xfrm>
        </p:grpSpPr>
        <p:sp>
          <p:nvSpPr>
            <p:cNvPr id="23" name="Freeform 2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16645" r="-16645"/>
              </a:stretch>
            </a:blipFill>
          </p:spPr>
          <p:txBody>
            <a:bodyPr/>
            <a:lstStyle/>
            <a:p>
              <a:endParaRPr lang="en-US"/>
            </a:p>
          </p:txBody>
        </p:sp>
      </p:grpSp>
      <p:sp>
        <p:nvSpPr>
          <p:cNvPr id="24" name="TextBox 24"/>
          <p:cNvSpPr txBox="1"/>
          <p:nvPr/>
        </p:nvSpPr>
        <p:spPr>
          <a:xfrm>
            <a:off x="1426972" y="1822945"/>
            <a:ext cx="15434056" cy="986179"/>
          </a:xfrm>
          <a:prstGeom prst="rect">
            <a:avLst/>
          </a:prstGeom>
        </p:spPr>
        <p:txBody>
          <a:bodyPr lIns="0" tIns="0" rIns="0" bIns="0" rtlCol="0" anchor="t">
            <a:spAutoFit/>
          </a:bodyPr>
          <a:lstStyle/>
          <a:p>
            <a:pPr algn="ctr">
              <a:lnSpc>
                <a:spcPts val="7026"/>
              </a:lnSpc>
            </a:pPr>
            <a:r>
              <a:rPr lang="en-US" sz="8076">
                <a:solidFill>
                  <a:srgbClr val="355FB5"/>
                </a:solidFill>
                <a:latin typeface="Borsok"/>
                <a:ea typeface="Borsok"/>
                <a:cs typeface="Borsok"/>
                <a:sym typeface="Borsok"/>
              </a:rPr>
              <a:t>THE RECRUITMENT! (1)</a:t>
            </a:r>
          </a:p>
        </p:txBody>
      </p:sp>
      <p:sp>
        <p:nvSpPr>
          <p:cNvPr id="25" name="TextBox 25"/>
          <p:cNvSpPr txBox="1"/>
          <p:nvPr/>
        </p:nvSpPr>
        <p:spPr>
          <a:xfrm>
            <a:off x="1933295" y="4630911"/>
            <a:ext cx="8520609" cy="1547311"/>
          </a:xfrm>
          <a:prstGeom prst="rect">
            <a:avLst/>
          </a:prstGeom>
        </p:spPr>
        <p:txBody>
          <a:bodyPr lIns="0" tIns="0" rIns="0" bIns="0" rtlCol="0" anchor="t">
            <a:spAutoFit/>
          </a:bodyPr>
          <a:lstStyle/>
          <a:p>
            <a:pPr marL="729880" lvl="1" indent="-364940" algn="l">
              <a:lnSpc>
                <a:spcPts val="6423"/>
              </a:lnSpc>
              <a:buFont typeface="Arial"/>
              <a:buChar char="•"/>
            </a:pPr>
            <a:r>
              <a:rPr lang="en-US" sz="3380">
                <a:solidFill>
                  <a:srgbClr val="355FB5"/>
                </a:solidFill>
                <a:latin typeface="Cerebri"/>
                <a:ea typeface="Cerebri"/>
                <a:cs typeface="Cerebri"/>
                <a:sym typeface="Cerebri"/>
              </a:rPr>
              <a:t>How to Have a Successful Sign-up / Recruitment / Scout Night (Handout)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grpSp>
        <p:nvGrpSpPr>
          <p:cNvPr id="22" name="Group 22"/>
          <p:cNvGrpSpPr>
            <a:grpSpLocks noChangeAspect="1"/>
          </p:cNvGrpSpPr>
          <p:nvPr/>
        </p:nvGrpSpPr>
        <p:grpSpPr>
          <a:xfrm>
            <a:off x="10852456" y="2987050"/>
            <a:ext cx="5786753" cy="5786753"/>
            <a:chOff x="0" y="0"/>
            <a:chExt cx="6350000" cy="6350000"/>
          </a:xfrm>
        </p:grpSpPr>
        <p:sp>
          <p:nvSpPr>
            <p:cNvPr id="23" name="Freeform 2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75514" r="-14973"/>
              </a:stretch>
            </a:blipFill>
          </p:spPr>
          <p:txBody>
            <a:bodyPr/>
            <a:lstStyle/>
            <a:p>
              <a:endParaRPr lang="en-US"/>
            </a:p>
          </p:txBody>
        </p:sp>
      </p:grpSp>
      <p:sp>
        <p:nvSpPr>
          <p:cNvPr id="24" name="TextBox 24"/>
          <p:cNvSpPr txBox="1"/>
          <p:nvPr/>
        </p:nvSpPr>
        <p:spPr>
          <a:xfrm>
            <a:off x="1426972" y="1822945"/>
            <a:ext cx="15434056" cy="986179"/>
          </a:xfrm>
          <a:prstGeom prst="rect">
            <a:avLst/>
          </a:prstGeom>
        </p:spPr>
        <p:txBody>
          <a:bodyPr lIns="0" tIns="0" rIns="0" bIns="0" rtlCol="0" anchor="t">
            <a:spAutoFit/>
          </a:bodyPr>
          <a:lstStyle/>
          <a:p>
            <a:pPr algn="ctr">
              <a:lnSpc>
                <a:spcPts val="7026"/>
              </a:lnSpc>
            </a:pPr>
            <a:r>
              <a:rPr lang="en-US" sz="8076">
                <a:solidFill>
                  <a:srgbClr val="355FB5"/>
                </a:solidFill>
                <a:latin typeface="Borsok"/>
                <a:ea typeface="Borsok"/>
                <a:cs typeface="Borsok"/>
                <a:sym typeface="Borsok"/>
              </a:rPr>
              <a:t>THE RECRUITMENT! (2)</a:t>
            </a:r>
          </a:p>
        </p:txBody>
      </p:sp>
      <p:sp>
        <p:nvSpPr>
          <p:cNvPr id="25" name="TextBox 25"/>
          <p:cNvSpPr txBox="1"/>
          <p:nvPr/>
        </p:nvSpPr>
        <p:spPr>
          <a:xfrm>
            <a:off x="1992250" y="3778033"/>
            <a:ext cx="8520609" cy="3976186"/>
          </a:xfrm>
          <a:prstGeom prst="rect">
            <a:avLst/>
          </a:prstGeom>
        </p:spPr>
        <p:txBody>
          <a:bodyPr lIns="0" tIns="0" rIns="0" bIns="0" rtlCol="0" anchor="t">
            <a:spAutoFit/>
          </a:bodyPr>
          <a:lstStyle/>
          <a:p>
            <a:pPr marL="729880" lvl="1" indent="-364940" algn="l">
              <a:lnSpc>
                <a:spcPts val="6423"/>
              </a:lnSpc>
              <a:buFont typeface="Arial"/>
              <a:buChar char="•"/>
            </a:pPr>
            <a:r>
              <a:rPr lang="en-US" sz="3380">
                <a:solidFill>
                  <a:srgbClr val="355FB5"/>
                </a:solidFill>
                <a:latin typeface="Cerebri"/>
                <a:ea typeface="Cerebri"/>
                <a:cs typeface="Cerebri"/>
                <a:sym typeface="Cerebri"/>
              </a:rPr>
              <a:t>How to Have a Successful Sign-up!</a:t>
            </a:r>
          </a:p>
          <a:p>
            <a:pPr marL="729880" lvl="1" indent="-364940" algn="l">
              <a:lnSpc>
                <a:spcPts val="6423"/>
              </a:lnSpc>
              <a:buFont typeface="Arial"/>
              <a:buChar char="•"/>
            </a:pPr>
            <a:r>
              <a:rPr lang="en-US" sz="3380">
                <a:solidFill>
                  <a:srgbClr val="355FB5"/>
                </a:solidFill>
                <a:latin typeface="Cerebri"/>
                <a:ea typeface="Cerebri"/>
                <a:cs typeface="Cerebri"/>
                <a:sym typeface="Cerebri"/>
              </a:rPr>
              <a:t>What to do during the event</a:t>
            </a:r>
          </a:p>
          <a:p>
            <a:pPr marL="729880" lvl="1" indent="-364940" algn="l">
              <a:lnSpc>
                <a:spcPts val="6423"/>
              </a:lnSpc>
              <a:buFont typeface="Arial"/>
              <a:buChar char="•"/>
            </a:pPr>
            <a:r>
              <a:rPr lang="en-US" sz="3380">
                <a:solidFill>
                  <a:srgbClr val="355FB5"/>
                </a:solidFill>
                <a:latin typeface="Cerebri"/>
                <a:ea typeface="Cerebri"/>
                <a:cs typeface="Cerebri"/>
                <a:sym typeface="Cerebri"/>
              </a:rPr>
              <a:t>What NOT to do</a:t>
            </a:r>
          </a:p>
          <a:p>
            <a:pPr marL="729880" lvl="1" indent="-364940" algn="l">
              <a:lnSpc>
                <a:spcPts val="6423"/>
              </a:lnSpc>
              <a:buFont typeface="Arial"/>
              <a:buChar char="•"/>
            </a:pPr>
            <a:r>
              <a:rPr lang="en-US" sz="3380">
                <a:solidFill>
                  <a:srgbClr val="355FB5"/>
                </a:solidFill>
                <a:latin typeface="Cerebri"/>
                <a:ea typeface="Cerebri"/>
                <a:cs typeface="Cerebri"/>
                <a:sym typeface="Cerebri"/>
              </a:rPr>
              <a:t>Making the ask!</a:t>
            </a:r>
          </a:p>
          <a:p>
            <a:pPr marL="729880" lvl="1" indent="-364940" algn="l">
              <a:lnSpc>
                <a:spcPts val="6423"/>
              </a:lnSpc>
              <a:buFont typeface="Arial"/>
              <a:buChar char="•"/>
            </a:pPr>
            <a:r>
              <a:rPr lang="en-US" sz="3380">
                <a:solidFill>
                  <a:srgbClr val="355FB5"/>
                </a:solidFill>
                <a:latin typeface="Cerebri"/>
                <a:ea typeface="Cerebri"/>
                <a:cs typeface="Cerebri"/>
                <a:sym typeface="Cerebri"/>
              </a:rPr>
              <a:t>Using Digital tools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451953"/>
            <a:ext cx="14175829" cy="9316420"/>
          </a:xfrm>
          <a:prstGeom prst="rect">
            <a:avLst/>
          </a:prstGeom>
        </p:spPr>
        <p:txBody>
          <a:bodyPr lIns="0" tIns="0" rIns="0" bIns="0" rtlCol="0" anchor="t">
            <a:spAutoFit/>
          </a:bodyPr>
          <a:lstStyle/>
          <a:p>
            <a:pPr algn="l">
              <a:lnSpc>
                <a:spcPts val="3731"/>
              </a:lnSpc>
            </a:pPr>
            <a:r>
              <a:rPr lang="en-US" sz="2665" b="1">
                <a:solidFill>
                  <a:srgbClr val="000000"/>
                </a:solidFill>
                <a:latin typeface="Work Sans Bold"/>
                <a:ea typeface="Work Sans Bold"/>
                <a:cs typeface="Work Sans Bold"/>
                <a:sym typeface="Work Sans Bold"/>
              </a:rPr>
              <a:t>Topics:</a:t>
            </a:r>
          </a:p>
          <a:p>
            <a:pPr marL="575463" lvl="1" indent="-287732" algn="l">
              <a:lnSpc>
                <a:spcPts val="3731"/>
              </a:lnSpc>
              <a:buFont typeface="Arial"/>
              <a:buChar char="•"/>
            </a:pPr>
            <a:r>
              <a:rPr lang="en-US" sz="2665" b="1">
                <a:solidFill>
                  <a:srgbClr val="000000"/>
                </a:solidFill>
                <a:latin typeface="Work Sans Bold"/>
                <a:ea typeface="Work Sans Bold"/>
                <a:cs typeface="Work Sans Bold"/>
                <a:sym typeface="Work Sans Bold"/>
              </a:rPr>
              <a:t>IYOS</a:t>
            </a:r>
          </a:p>
          <a:p>
            <a:pPr marL="575463" lvl="1" indent="-287732" algn="l">
              <a:lnSpc>
                <a:spcPts val="3731"/>
              </a:lnSpc>
              <a:buFont typeface="Arial"/>
              <a:buChar char="•"/>
            </a:pPr>
            <a:r>
              <a:rPr lang="en-US" sz="2665" b="1">
                <a:solidFill>
                  <a:srgbClr val="000000"/>
                </a:solidFill>
                <a:latin typeface="Work Sans Bold"/>
                <a:ea typeface="Work Sans Bold"/>
                <a:cs typeface="Work Sans Bold"/>
                <a:sym typeface="Work Sans Bold"/>
              </a:rPr>
              <a:t>Organizational Tools</a:t>
            </a:r>
          </a:p>
          <a:p>
            <a:pPr marL="575463" lvl="1" indent="-287732" algn="l">
              <a:lnSpc>
                <a:spcPts val="3731"/>
              </a:lnSpc>
              <a:buFont typeface="Arial"/>
              <a:buChar char="•"/>
            </a:pPr>
            <a:r>
              <a:rPr lang="en-US" sz="2665" b="1">
                <a:solidFill>
                  <a:srgbClr val="000000"/>
                </a:solidFill>
                <a:latin typeface="Work Sans Bold"/>
                <a:ea typeface="Work Sans Bold"/>
                <a:cs typeface="Work Sans Bold"/>
                <a:sym typeface="Work Sans Bold"/>
              </a:rPr>
              <a:t>Event Planning</a:t>
            </a:r>
          </a:p>
          <a:p>
            <a:pPr marL="575463" lvl="1" indent="-287732" algn="l">
              <a:lnSpc>
                <a:spcPts val="3731"/>
              </a:lnSpc>
              <a:buFont typeface="Arial"/>
              <a:buChar char="•"/>
            </a:pPr>
            <a:r>
              <a:rPr lang="en-US" sz="2665" b="1">
                <a:solidFill>
                  <a:srgbClr val="000000"/>
                </a:solidFill>
                <a:latin typeface="Work Sans Bold"/>
                <a:ea typeface="Work Sans Bold"/>
                <a:cs typeface="Work Sans Bold"/>
                <a:sym typeface="Work Sans Bold"/>
              </a:rPr>
              <a:t>Recruitment Strategies</a:t>
            </a:r>
          </a:p>
          <a:p>
            <a:pPr marL="1150927" lvl="2" indent="-383642" algn="l">
              <a:lnSpc>
                <a:spcPts val="3731"/>
              </a:lnSpc>
              <a:buFont typeface="Arial"/>
              <a:buChar char="⚬"/>
            </a:pPr>
            <a:r>
              <a:rPr lang="en-US" sz="2665" b="1">
                <a:solidFill>
                  <a:srgbClr val="000000"/>
                </a:solidFill>
                <a:latin typeface="Work Sans Bold"/>
                <a:ea typeface="Work Sans Bold"/>
                <a:cs typeface="Work Sans Bold"/>
                <a:sym typeface="Work Sans Bold"/>
              </a:rPr>
              <a:t>Before School Starts</a:t>
            </a:r>
          </a:p>
          <a:p>
            <a:pPr marL="1150927" lvl="2" indent="-383642" algn="l">
              <a:lnSpc>
                <a:spcPts val="3731"/>
              </a:lnSpc>
              <a:buFont typeface="Arial"/>
              <a:buChar char="⚬"/>
            </a:pPr>
            <a:r>
              <a:rPr lang="en-US" sz="2665" b="1">
                <a:solidFill>
                  <a:srgbClr val="000000"/>
                </a:solidFill>
                <a:latin typeface="Work Sans Bold"/>
                <a:ea typeface="Work Sans Bold"/>
                <a:cs typeface="Work Sans Bold"/>
                <a:sym typeface="Work Sans Bold"/>
              </a:rPr>
              <a:t>Unit Goals</a:t>
            </a:r>
          </a:p>
          <a:p>
            <a:pPr marL="1150927" lvl="2" indent="-383642" algn="l">
              <a:lnSpc>
                <a:spcPts val="3731"/>
              </a:lnSpc>
              <a:buFont typeface="Arial"/>
              <a:buChar char="⚬"/>
            </a:pPr>
            <a:r>
              <a:rPr lang="en-US" sz="2665" b="1">
                <a:solidFill>
                  <a:srgbClr val="000000"/>
                </a:solidFill>
                <a:latin typeface="Work Sans Bold"/>
                <a:ea typeface="Work Sans Bold"/>
                <a:cs typeface="Work Sans Bold"/>
                <a:sym typeface="Work Sans Bold"/>
              </a:rPr>
              <a:t>Open Houses</a:t>
            </a:r>
          </a:p>
          <a:p>
            <a:pPr marL="1150927" lvl="2" indent="-383642" algn="l">
              <a:lnSpc>
                <a:spcPts val="3731"/>
              </a:lnSpc>
              <a:buFont typeface="Arial"/>
              <a:buChar char="⚬"/>
            </a:pPr>
            <a:r>
              <a:rPr lang="en-US" sz="2665" b="1">
                <a:solidFill>
                  <a:srgbClr val="000000"/>
                </a:solidFill>
                <a:latin typeface="Work Sans Bold"/>
                <a:ea typeface="Work Sans Bold"/>
                <a:cs typeface="Work Sans Bold"/>
                <a:sym typeface="Work Sans Bold"/>
              </a:rPr>
              <a:t>Before the Recruitment</a:t>
            </a:r>
          </a:p>
          <a:p>
            <a:pPr marL="1726390" lvl="3" indent="-431597" algn="l">
              <a:lnSpc>
                <a:spcPts val="3731"/>
              </a:lnSpc>
              <a:buFont typeface="Arial"/>
              <a:buChar char="￭"/>
            </a:pPr>
            <a:r>
              <a:rPr lang="en-US" sz="2665" b="1">
                <a:solidFill>
                  <a:srgbClr val="000000"/>
                </a:solidFill>
                <a:latin typeface="Work Sans Bold"/>
                <a:ea typeface="Work Sans Bold"/>
                <a:cs typeface="Work Sans Bold"/>
                <a:sym typeface="Work Sans Bold"/>
              </a:rPr>
              <a:t>Be Ready for the Beast</a:t>
            </a:r>
          </a:p>
          <a:p>
            <a:pPr marL="1726390" lvl="3" indent="-431597" algn="l">
              <a:lnSpc>
                <a:spcPts val="3731"/>
              </a:lnSpc>
              <a:buFont typeface="Arial"/>
              <a:buChar char="￭"/>
            </a:pPr>
            <a:r>
              <a:rPr lang="en-US" sz="2665" b="1">
                <a:solidFill>
                  <a:srgbClr val="000000"/>
                </a:solidFill>
                <a:latin typeface="Work Sans Bold"/>
                <a:ea typeface="Work Sans Bold"/>
                <a:cs typeface="Work Sans Bold"/>
                <a:sym typeface="Work Sans Bold"/>
              </a:rPr>
              <a:t>School Access</a:t>
            </a:r>
          </a:p>
          <a:p>
            <a:pPr marL="1726390" lvl="3" indent="-431597" algn="l">
              <a:lnSpc>
                <a:spcPts val="3731"/>
              </a:lnSpc>
              <a:buFont typeface="Arial"/>
              <a:buChar char="￭"/>
            </a:pPr>
            <a:r>
              <a:rPr lang="en-US" sz="2665" b="1">
                <a:solidFill>
                  <a:srgbClr val="000000"/>
                </a:solidFill>
                <a:latin typeface="Work Sans Bold"/>
                <a:ea typeface="Work Sans Bold"/>
                <a:cs typeface="Work Sans Bold"/>
                <a:sym typeface="Work Sans Bold"/>
              </a:rPr>
              <a:t>Membership Kickoffs</a:t>
            </a:r>
          </a:p>
          <a:p>
            <a:pPr marL="1726390" lvl="3" indent="-431597" algn="l">
              <a:lnSpc>
                <a:spcPts val="3731"/>
              </a:lnSpc>
              <a:buFont typeface="Arial"/>
              <a:buChar char="￭"/>
            </a:pPr>
            <a:r>
              <a:rPr lang="en-US" sz="2665" b="1">
                <a:solidFill>
                  <a:srgbClr val="000000"/>
                </a:solidFill>
                <a:latin typeface="Work Sans Bold"/>
                <a:ea typeface="Work Sans Bold"/>
                <a:cs typeface="Work Sans Bold"/>
                <a:sym typeface="Work Sans Bold"/>
              </a:rPr>
              <a:t>Checking EVERY Box</a:t>
            </a:r>
          </a:p>
          <a:p>
            <a:pPr marL="1726390" lvl="3" indent="-431597" algn="l">
              <a:lnSpc>
                <a:spcPts val="3731"/>
              </a:lnSpc>
              <a:buFont typeface="Arial"/>
              <a:buChar char="￭"/>
            </a:pPr>
            <a:r>
              <a:rPr lang="en-US" sz="2665" b="1">
                <a:solidFill>
                  <a:srgbClr val="000000"/>
                </a:solidFill>
                <a:latin typeface="Work Sans Bold"/>
                <a:ea typeface="Work Sans Bold"/>
                <a:cs typeface="Work Sans Bold"/>
                <a:sym typeface="Work Sans Bold"/>
              </a:rPr>
              <a:t>Resources 101 (MEMBERSHIP SCHOLARSHIPS, Program)</a:t>
            </a:r>
          </a:p>
          <a:p>
            <a:pPr marL="1150927" lvl="2" indent="-383642" algn="l">
              <a:lnSpc>
                <a:spcPts val="3731"/>
              </a:lnSpc>
              <a:buFont typeface="Arial"/>
              <a:buChar char="⚬"/>
            </a:pPr>
            <a:r>
              <a:rPr lang="en-US" sz="2665" b="1">
                <a:solidFill>
                  <a:srgbClr val="000000"/>
                </a:solidFill>
                <a:latin typeface="Work Sans Bold"/>
                <a:ea typeface="Work Sans Bold"/>
                <a:cs typeface="Work Sans Bold"/>
                <a:sym typeface="Work Sans Bold"/>
              </a:rPr>
              <a:t>The Recruitment</a:t>
            </a:r>
          </a:p>
          <a:p>
            <a:pPr marL="1150927" lvl="2" indent="-383642" algn="l">
              <a:lnSpc>
                <a:spcPts val="3731"/>
              </a:lnSpc>
              <a:buFont typeface="Arial"/>
              <a:buChar char="⚬"/>
            </a:pPr>
            <a:r>
              <a:rPr lang="en-US" sz="2665" b="1">
                <a:solidFill>
                  <a:srgbClr val="000000"/>
                </a:solidFill>
                <a:latin typeface="Work Sans Bold"/>
                <a:ea typeface="Work Sans Bold"/>
                <a:cs typeface="Work Sans Bold"/>
                <a:sym typeface="Work Sans Bold"/>
              </a:rPr>
              <a:t>After The Recruitment</a:t>
            </a:r>
          </a:p>
          <a:p>
            <a:pPr marL="1150927" lvl="2" indent="-383642" algn="l">
              <a:lnSpc>
                <a:spcPts val="3731"/>
              </a:lnSpc>
              <a:buFont typeface="Arial"/>
              <a:buChar char="⚬"/>
            </a:pPr>
            <a:r>
              <a:rPr lang="en-US" sz="2665" b="1">
                <a:solidFill>
                  <a:srgbClr val="000000"/>
                </a:solidFill>
                <a:latin typeface="Work Sans Bold"/>
                <a:ea typeface="Work Sans Bold"/>
                <a:cs typeface="Work Sans Bold"/>
                <a:sym typeface="Work Sans Bold"/>
              </a:rPr>
              <a:t>Other Resources</a:t>
            </a:r>
          </a:p>
          <a:p>
            <a:pPr marL="575463" lvl="1" indent="-287732" algn="l">
              <a:lnSpc>
                <a:spcPts val="3731"/>
              </a:lnSpc>
              <a:buFont typeface="Arial"/>
              <a:buChar char="•"/>
            </a:pPr>
            <a:r>
              <a:rPr lang="en-US" sz="2665" b="1">
                <a:solidFill>
                  <a:srgbClr val="000000"/>
                </a:solidFill>
                <a:latin typeface="Work Sans Bold"/>
                <a:ea typeface="Work Sans Bold"/>
                <a:cs typeface="Work Sans Bold"/>
                <a:sym typeface="Work Sans Bold"/>
              </a:rPr>
              <a:t>Parental Engagement</a:t>
            </a:r>
          </a:p>
          <a:p>
            <a:pPr marL="575463" lvl="1" indent="-287732" algn="l">
              <a:lnSpc>
                <a:spcPts val="3731"/>
              </a:lnSpc>
              <a:buFont typeface="Arial"/>
              <a:buChar char="•"/>
            </a:pPr>
            <a:r>
              <a:rPr lang="en-US" sz="2665" b="1">
                <a:solidFill>
                  <a:srgbClr val="000000"/>
                </a:solidFill>
                <a:latin typeface="Work Sans Bold"/>
                <a:ea typeface="Work Sans Bold"/>
                <a:cs typeface="Work Sans Bold"/>
                <a:sym typeface="Work Sans Bold"/>
              </a:rPr>
              <a:t>Self-Assessment &amp; Improvement</a:t>
            </a:r>
          </a:p>
          <a:p>
            <a:pPr marL="575463" lvl="1" indent="-287732" algn="l">
              <a:lnSpc>
                <a:spcPts val="3731"/>
              </a:lnSpc>
              <a:buFont typeface="Arial"/>
              <a:buChar char="•"/>
            </a:pPr>
            <a:r>
              <a:rPr lang="en-US" sz="2665" b="1">
                <a:solidFill>
                  <a:srgbClr val="000000"/>
                </a:solidFill>
                <a:latin typeface="Work Sans Bold"/>
                <a:ea typeface="Work Sans Bold"/>
                <a:cs typeface="Work Sans Bold"/>
                <a:sym typeface="Work Sans Bold"/>
              </a:rPr>
              <a:t>Questions?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grpSp>
        <p:nvGrpSpPr>
          <p:cNvPr id="22" name="Group 22"/>
          <p:cNvGrpSpPr>
            <a:grpSpLocks noChangeAspect="1"/>
          </p:cNvGrpSpPr>
          <p:nvPr/>
        </p:nvGrpSpPr>
        <p:grpSpPr>
          <a:xfrm>
            <a:off x="1865996" y="1781284"/>
            <a:ext cx="6677760" cy="6677760"/>
            <a:chOff x="0" y="0"/>
            <a:chExt cx="6350000" cy="6350000"/>
          </a:xfrm>
        </p:grpSpPr>
        <p:sp>
          <p:nvSpPr>
            <p:cNvPr id="23" name="Freeform 2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t="-9536" b="-26912"/>
              </a:stretch>
            </a:blipFill>
          </p:spPr>
          <p:txBody>
            <a:bodyPr/>
            <a:lstStyle/>
            <a:p>
              <a:endParaRPr lang="en-US"/>
            </a:p>
          </p:txBody>
        </p:sp>
      </p:grpSp>
      <p:sp>
        <p:nvSpPr>
          <p:cNvPr id="24" name="TextBox 24"/>
          <p:cNvSpPr txBox="1"/>
          <p:nvPr/>
        </p:nvSpPr>
        <p:spPr>
          <a:xfrm>
            <a:off x="8672896" y="4195036"/>
            <a:ext cx="8487004" cy="2107430"/>
          </a:xfrm>
          <a:prstGeom prst="rect">
            <a:avLst/>
          </a:prstGeom>
        </p:spPr>
        <p:txBody>
          <a:bodyPr lIns="0" tIns="0" rIns="0" bIns="0" rtlCol="0" anchor="t">
            <a:spAutoFit/>
          </a:bodyPr>
          <a:lstStyle/>
          <a:p>
            <a:pPr algn="l">
              <a:lnSpc>
                <a:spcPts val="7937"/>
              </a:lnSpc>
            </a:pPr>
            <a:r>
              <a:rPr lang="en-US" sz="9123">
                <a:solidFill>
                  <a:srgbClr val="355FB5"/>
                </a:solidFill>
                <a:latin typeface="Borsok"/>
                <a:ea typeface="Borsok"/>
                <a:cs typeface="Borsok"/>
                <a:sym typeface="Borsok"/>
              </a:rPr>
              <a:t>AFTER THE RECRUITMENT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grpSp>
        <p:nvGrpSpPr>
          <p:cNvPr id="22" name="Group 22"/>
          <p:cNvGrpSpPr>
            <a:grpSpLocks noChangeAspect="1"/>
          </p:cNvGrpSpPr>
          <p:nvPr/>
        </p:nvGrpSpPr>
        <p:grpSpPr>
          <a:xfrm>
            <a:off x="1534742" y="1781284"/>
            <a:ext cx="6677760" cy="6677760"/>
            <a:chOff x="0" y="0"/>
            <a:chExt cx="6350000" cy="6350000"/>
          </a:xfrm>
        </p:grpSpPr>
        <p:sp>
          <p:nvSpPr>
            <p:cNvPr id="23" name="Freeform 2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24921" r="-24921"/>
              </a:stretch>
            </a:blipFill>
          </p:spPr>
          <p:txBody>
            <a:bodyPr/>
            <a:lstStyle/>
            <a:p>
              <a:endParaRPr lang="en-US"/>
            </a:p>
          </p:txBody>
        </p:sp>
      </p:grpSp>
      <p:sp>
        <p:nvSpPr>
          <p:cNvPr id="24" name="TextBox 24"/>
          <p:cNvSpPr txBox="1"/>
          <p:nvPr/>
        </p:nvSpPr>
        <p:spPr>
          <a:xfrm>
            <a:off x="8337313" y="1822945"/>
            <a:ext cx="8875290" cy="1849756"/>
          </a:xfrm>
          <a:prstGeom prst="rect">
            <a:avLst/>
          </a:prstGeom>
        </p:spPr>
        <p:txBody>
          <a:bodyPr lIns="0" tIns="0" rIns="0" bIns="0" rtlCol="0" anchor="t">
            <a:spAutoFit/>
          </a:bodyPr>
          <a:lstStyle/>
          <a:p>
            <a:pPr algn="l">
              <a:lnSpc>
                <a:spcPts val="6960"/>
              </a:lnSpc>
            </a:pPr>
            <a:r>
              <a:rPr lang="en-US" sz="8000">
                <a:solidFill>
                  <a:srgbClr val="355FB5"/>
                </a:solidFill>
                <a:latin typeface="Borsok"/>
                <a:ea typeface="Borsok"/>
                <a:cs typeface="Borsok"/>
                <a:sym typeface="Borsok"/>
              </a:rPr>
              <a:t>AFTER THE RECRUITMENT</a:t>
            </a:r>
          </a:p>
        </p:txBody>
      </p:sp>
      <p:sp>
        <p:nvSpPr>
          <p:cNvPr id="25" name="TextBox 25"/>
          <p:cNvSpPr txBox="1"/>
          <p:nvPr/>
        </p:nvSpPr>
        <p:spPr>
          <a:xfrm>
            <a:off x="8486483" y="3827396"/>
            <a:ext cx="7674867" cy="2356936"/>
          </a:xfrm>
          <a:prstGeom prst="rect">
            <a:avLst/>
          </a:prstGeom>
        </p:spPr>
        <p:txBody>
          <a:bodyPr lIns="0" tIns="0" rIns="0" bIns="0" rtlCol="0" anchor="t">
            <a:spAutoFit/>
          </a:bodyPr>
          <a:lstStyle/>
          <a:p>
            <a:pPr marL="729880" lvl="1" indent="-364940" algn="l">
              <a:lnSpc>
                <a:spcPts val="6423"/>
              </a:lnSpc>
              <a:buFont typeface="Arial"/>
              <a:buChar char="•"/>
            </a:pPr>
            <a:r>
              <a:rPr lang="en-US" sz="3380">
                <a:solidFill>
                  <a:srgbClr val="355FB5"/>
                </a:solidFill>
                <a:latin typeface="Cerebri"/>
                <a:ea typeface="Cerebri"/>
                <a:cs typeface="Cerebri"/>
                <a:sym typeface="Cerebri"/>
              </a:rPr>
              <a:t>Nurture the relationship!</a:t>
            </a:r>
          </a:p>
          <a:p>
            <a:pPr marL="729880" lvl="1" indent="-364940" algn="l">
              <a:lnSpc>
                <a:spcPts val="6423"/>
              </a:lnSpc>
              <a:buFont typeface="Arial"/>
              <a:buChar char="•"/>
            </a:pPr>
            <a:r>
              <a:rPr lang="en-US" sz="3380">
                <a:solidFill>
                  <a:srgbClr val="355FB5"/>
                </a:solidFill>
                <a:latin typeface="Cerebri"/>
                <a:ea typeface="Cerebri"/>
                <a:cs typeface="Cerebri"/>
                <a:sym typeface="Cerebri"/>
              </a:rPr>
              <a:t>Close your leads!</a:t>
            </a:r>
          </a:p>
          <a:p>
            <a:pPr marL="729880" lvl="1" indent="-364940" algn="l">
              <a:lnSpc>
                <a:spcPts val="6423"/>
              </a:lnSpc>
              <a:buFont typeface="Arial"/>
              <a:buChar char="•"/>
            </a:pPr>
            <a:r>
              <a:rPr lang="en-US" sz="3380">
                <a:solidFill>
                  <a:srgbClr val="355FB5"/>
                </a:solidFill>
                <a:latin typeface="Cerebri"/>
                <a:ea typeface="Cerebri"/>
                <a:cs typeface="Cerebri"/>
                <a:sym typeface="Cerebri"/>
              </a:rPr>
              <a:t>Exit survey?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sp>
        <p:nvSpPr>
          <p:cNvPr id="22" name="TextBox 22"/>
          <p:cNvSpPr txBox="1"/>
          <p:nvPr/>
        </p:nvSpPr>
        <p:spPr>
          <a:xfrm>
            <a:off x="4416660" y="1549015"/>
            <a:ext cx="9715752" cy="973456"/>
          </a:xfrm>
          <a:prstGeom prst="rect">
            <a:avLst/>
          </a:prstGeom>
        </p:spPr>
        <p:txBody>
          <a:bodyPr lIns="0" tIns="0" rIns="0" bIns="0" rtlCol="0" anchor="t">
            <a:spAutoFit/>
          </a:bodyPr>
          <a:lstStyle/>
          <a:p>
            <a:pPr algn="l">
              <a:lnSpc>
                <a:spcPts val="6960"/>
              </a:lnSpc>
            </a:pPr>
            <a:r>
              <a:rPr lang="en-US" sz="8000">
                <a:solidFill>
                  <a:srgbClr val="355FB5"/>
                </a:solidFill>
                <a:latin typeface="Borsok"/>
                <a:ea typeface="Borsok"/>
                <a:cs typeface="Borsok"/>
                <a:sym typeface="Borsok"/>
              </a:rPr>
              <a:t>OTHER RESOURCES</a:t>
            </a:r>
          </a:p>
        </p:txBody>
      </p:sp>
      <p:sp>
        <p:nvSpPr>
          <p:cNvPr id="23" name="TextBox 23"/>
          <p:cNvSpPr txBox="1"/>
          <p:nvPr/>
        </p:nvSpPr>
        <p:spPr>
          <a:xfrm>
            <a:off x="1977892" y="3827396"/>
            <a:ext cx="15047793" cy="737686"/>
          </a:xfrm>
          <a:prstGeom prst="rect">
            <a:avLst/>
          </a:prstGeom>
        </p:spPr>
        <p:txBody>
          <a:bodyPr lIns="0" tIns="0" rIns="0" bIns="0" rtlCol="0" anchor="t">
            <a:spAutoFit/>
          </a:bodyPr>
          <a:lstStyle/>
          <a:p>
            <a:pPr marL="729880" lvl="1" indent="-364940" algn="l">
              <a:lnSpc>
                <a:spcPts val="6423"/>
              </a:lnSpc>
              <a:buFont typeface="Arial"/>
              <a:buChar char="•"/>
            </a:pPr>
            <a:r>
              <a:rPr lang="en-US" sz="3380">
                <a:solidFill>
                  <a:srgbClr val="355FB5"/>
                </a:solidFill>
                <a:latin typeface="Cerebri"/>
                <a:ea typeface="Cerebri"/>
                <a:cs typeface="Cerebri"/>
                <a:sym typeface="Cerebri"/>
              </a:rPr>
              <a:t>Make sure to put other resources here!!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31295"/>
            <a:ext cx="8255705" cy="8255705"/>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t="-12500" b="-12500"/>
              </a:stretch>
            </a:blipFill>
          </p:spPr>
          <p:txBody>
            <a:bodyPr/>
            <a:lstStyle/>
            <a:p>
              <a:endParaRPr lang="en-US"/>
            </a:p>
          </p:txBody>
        </p:sp>
      </p:grpSp>
      <p:grpSp>
        <p:nvGrpSpPr>
          <p:cNvPr id="4" name="Group 4"/>
          <p:cNvGrpSpPr/>
          <p:nvPr/>
        </p:nvGrpSpPr>
        <p:grpSpPr>
          <a:xfrm>
            <a:off x="7642451" y="6051851"/>
            <a:ext cx="2052982" cy="1899419"/>
            <a:chOff x="0" y="0"/>
            <a:chExt cx="878513" cy="812800"/>
          </a:xfrm>
        </p:grpSpPr>
        <p:sp>
          <p:nvSpPr>
            <p:cNvPr id="5" name="Freeform 5"/>
            <p:cNvSpPr/>
            <p:nvPr/>
          </p:nvSpPr>
          <p:spPr>
            <a:xfrm>
              <a:off x="0" y="0"/>
              <a:ext cx="878513" cy="812800"/>
            </a:xfrm>
            <a:custGeom>
              <a:avLst/>
              <a:gdLst/>
              <a:ahLst/>
              <a:cxnLst/>
              <a:rect l="l" t="t" r="r" b="b"/>
              <a:pathLst>
                <a:path w="878513" h="812800">
                  <a:moveTo>
                    <a:pt x="0" y="0"/>
                  </a:moveTo>
                  <a:lnTo>
                    <a:pt x="878513" y="0"/>
                  </a:lnTo>
                  <a:lnTo>
                    <a:pt x="878513" y="812800"/>
                  </a:lnTo>
                  <a:lnTo>
                    <a:pt x="0" y="812800"/>
                  </a:lnTo>
                  <a:close/>
                </a:path>
              </a:pathLst>
            </a:custGeom>
            <a:solidFill>
              <a:srgbClr val="2E7C56"/>
            </a:solidFill>
          </p:spPr>
          <p:txBody>
            <a:bodyPr/>
            <a:lstStyle/>
            <a:p>
              <a:endParaRPr lang="en-US"/>
            </a:p>
          </p:txBody>
        </p:sp>
      </p:grpSp>
      <p:sp>
        <p:nvSpPr>
          <p:cNvPr id="6" name="Freeform 6"/>
          <p:cNvSpPr/>
          <p:nvPr/>
        </p:nvSpPr>
        <p:spPr>
          <a:xfrm>
            <a:off x="7806956" y="6379363"/>
            <a:ext cx="1723972" cy="1244395"/>
          </a:xfrm>
          <a:custGeom>
            <a:avLst/>
            <a:gdLst/>
            <a:ahLst/>
            <a:cxnLst/>
            <a:rect l="l" t="t" r="r" b="b"/>
            <a:pathLst>
              <a:path w="1723972" h="1244395">
                <a:moveTo>
                  <a:pt x="0" y="0"/>
                </a:moveTo>
                <a:lnTo>
                  <a:pt x="1723972" y="0"/>
                </a:lnTo>
                <a:lnTo>
                  <a:pt x="1723972" y="1244395"/>
                </a:lnTo>
                <a:lnTo>
                  <a:pt x="0" y="124439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584719" y="2546366"/>
            <a:ext cx="6511035" cy="2597134"/>
          </a:xfrm>
          <a:prstGeom prst="rect">
            <a:avLst/>
          </a:prstGeom>
        </p:spPr>
        <p:txBody>
          <a:bodyPr lIns="0" tIns="0" rIns="0" bIns="0" rtlCol="0" anchor="t">
            <a:spAutoFit/>
          </a:bodyPr>
          <a:lstStyle/>
          <a:p>
            <a:pPr algn="l">
              <a:lnSpc>
                <a:spcPts val="9999"/>
              </a:lnSpc>
            </a:pPr>
            <a:r>
              <a:rPr lang="en-US" sz="9999" b="1">
                <a:solidFill>
                  <a:srgbClr val="2E7C56"/>
                </a:solidFill>
                <a:latin typeface="Oswald Bold"/>
                <a:ea typeface="Oswald Bold"/>
                <a:cs typeface="Oswald Bold"/>
                <a:sym typeface="Oswald Bold"/>
              </a:rPr>
              <a:t>Be ready for the BEAST!</a:t>
            </a:r>
          </a:p>
        </p:txBody>
      </p:sp>
      <p:sp>
        <p:nvSpPr>
          <p:cNvPr id="8" name="TextBox 8"/>
          <p:cNvSpPr txBox="1"/>
          <p:nvPr/>
        </p:nvSpPr>
        <p:spPr>
          <a:xfrm>
            <a:off x="10748265" y="5625152"/>
            <a:ext cx="6511035" cy="3190874"/>
          </a:xfrm>
          <a:prstGeom prst="rect">
            <a:avLst/>
          </a:prstGeom>
        </p:spPr>
        <p:txBody>
          <a:bodyPr lIns="0" tIns="0" rIns="0" bIns="0" rtlCol="0" anchor="t">
            <a:spAutoFit/>
          </a:bodyPr>
          <a:lstStyle/>
          <a:p>
            <a:pPr marL="971556" lvl="1" indent="-485778" algn="l">
              <a:lnSpc>
                <a:spcPts val="6300"/>
              </a:lnSpc>
              <a:buFont typeface="Arial"/>
              <a:buChar char="•"/>
            </a:pPr>
            <a:r>
              <a:rPr lang="en-US" sz="4500" b="1">
                <a:solidFill>
                  <a:srgbClr val="2E7C56"/>
                </a:solidFill>
                <a:latin typeface="Work Sans Bold"/>
                <a:ea typeface="Work Sans Bold"/>
                <a:cs typeface="Work Sans Bold"/>
                <a:sym typeface="Work Sans Bold"/>
              </a:rPr>
              <a:t>How big is this thing?</a:t>
            </a:r>
          </a:p>
          <a:p>
            <a:pPr marL="971556" lvl="1" indent="-485778" algn="l">
              <a:lnSpc>
                <a:spcPts val="6300"/>
              </a:lnSpc>
              <a:buFont typeface="Arial"/>
              <a:buChar char="•"/>
            </a:pPr>
            <a:r>
              <a:rPr lang="en-US" sz="4500" b="1">
                <a:solidFill>
                  <a:srgbClr val="2E7C56"/>
                </a:solidFill>
                <a:latin typeface="Work Sans Bold"/>
                <a:ea typeface="Work Sans Bold"/>
                <a:cs typeface="Work Sans Bold"/>
                <a:sym typeface="Work Sans Bold"/>
              </a:rPr>
              <a:t>Put it ALL on the line!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85970" y="2934751"/>
            <a:ext cx="18473970" cy="10391608"/>
          </a:xfrm>
          <a:custGeom>
            <a:avLst/>
            <a:gdLst/>
            <a:ahLst/>
            <a:cxnLst/>
            <a:rect l="l" t="t" r="r" b="b"/>
            <a:pathLst>
              <a:path w="18473970" h="10391608">
                <a:moveTo>
                  <a:pt x="0" y="0"/>
                </a:moveTo>
                <a:lnTo>
                  <a:pt x="18473970" y="0"/>
                </a:lnTo>
                <a:lnTo>
                  <a:pt x="18473970" y="10391608"/>
                </a:lnTo>
                <a:lnTo>
                  <a:pt x="0" y="10391608"/>
                </a:lnTo>
                <a:lnTo>
                  <a:pt x="0" y="0"/>
                </a:lnTo>
                <a:close/>
              </a:path>
            </a:pathLst>
          </a:custGeom>
          <a:blipFill>
            <a:blip>
              <a:alphaModFix amt="1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pixelated billboard sign"/>
          <p:cNvSpPr/>
          <p:nvPr/>
        </p:nvSpPr>
        <p:spPr>
          <a:xfrm>
            <a:off x="10807632" y="1949135"/>
            <a:ext cx="6451668" cy="10752781"/>
          </a:xfrm>
          <a:custGeom>
            <a:avLst/>
            <a:gdLst/>
            <a:ahLst/>
            <a:cxnLst/>
            <a:rect l="l" t="t" r="r" b="b"/>
            <a:pathLst>
              <a:path w="6451668" h="10752781">
                <a:moveTo>
                  <a:pt x="0" y="0"/>
                </a:moveTo>
                <a:lnTo>
                  <a:pt x="6451668" y="0"/>
                </a:lnTo>
                <a:lnTo>
                  <a:pt x="6451668" y="10752780"/>
                </a:lnTo>
                <a:lnTo>
                  <a:pt x="0" y="1075278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5269834"/>
            <a:ext cx="8560485" cy="3988466"/>
            <a:chOff x="0" y="0"/>
            <a:chExt cx="2254613" cy="1050460"/>
          </a:xfrm>
        </p:grpSpPr>
        <p:sp>
          <p:nvSpPr>
            <p:cNvPr id="5" name="Freeform 5">
              <a:extLst>
                <a:ext uri="{C183D7F6-B498-43B3-948B-1728B52AA6E4}">
                  <adec:decorative xmlns:adec="http://schemas.microsoft.com/office/drawing/2017/decorative" val="1"/>
                </a:ext>
              </a:extLst>
            </p:cNvPr>
            <p:cNvSpPr/>
            <p:nvPr/>
          </p:nvSpPr>
          <p:spPr>
            <a:xfrm>
              <a:off x="0" y="0"/>
              <a:ext cx="2254613" cy="1050460"/>
            </a:xfrm>
            <a:custGeom>
              <a:avLst/>
              <a:gdLst/>
              <a:ahLst/>
              <a:cxnLst/>
              <a:rect l="l" t="t" r="r" b="b"/>
              <a:pathLst>
                <a:path w="2254613" h="1050460">
                  <a:moveTo>
                    <a:pt x="44315" y="0"/>
                  </a:moveTo>
                  <a:lnTo>
                    <a:pt x="2210299" y="0"/>
                  </a:lnTo>
                  <a:cubicBezTo>
                    <a:pt x="2222052" y="0"/>
                    <a:pt x="2233323" y="4669"/>
                    <a:pt x="2241634" y="12979"/>
                  </a:cubicBezTo>
                  <a:cubicBezTo>
                    <a:pt x="2249944" y="21290"/>
                    <a:pt x="2254613" y="32562"/>
                    <a:pt x="2254613" y="44315"/>
                  </a:cubicBezTo>
                  <a:lnTo>
                    <a:pt x="2254613" y="1006146"/>
                  </a:lnTo>
                  <a:cubicBezTo>
                    <a:pt x="2254613" y="1017899"/>
                    <a:pt x="2249944" y="1029170"/>
                    <a:pt x="2241634" y="1037481"/>
                  </a:cubicBezTo>
                  <a:cubicBezTo>
                    <a:pt x="2233323" y="1045791"/>
                    <a:pt x="2222052" y="1050460"/>
                    <a:pt x="2210299" y="1050460"/>
                  </a:cubicBezTo>
                  <a:lnTo>
                    <a:pt x="44315" y="1050460"/>
                  </a:lnTo>
                  <a:cubicBezTo>
                    <a:pt x="32562" y="1050460"/>
                    <a:pt x="21290" y="1045791"/>
                    <a:pt x="12979" y="1037481"/>
                  </a:cubicBezTo>
                  <a:cubicBezTo>
                    <a:pt x="4669" y="1029170"/>
                    <a:pt x="0" y="1017899"/>
                    <a:pt x="0" y="1006146"/>
                  </a:cubicBezTo>
                  <a:lnTo>
                    <a:pt x="0" y="44315"/>
                  </a:lnTo>
                  <a:cubicBezTo>
                    <a:pt x="0" y="32562"/>
                    <a:pt x="4669" y="21290"/>
                    <a:pt x="12979" y="12979"/>
                  </a:cubicBezTo>
                  <a:cubicBezTo>
                    <a:pt x="21290" y="4669"/>
                    <a:pt x="32562" y="0"/>
                    <a:pt x="44315" y="0"/>
                  </a:cubicBezTo>
                  <a:close/>
                </a:path>
              </a:pathLst>
            </a:custGeom>
            <a:solidFill>
              <a:srgbClr val="000000"/>
            </a:solidFill>
            <a:ln w="47625" cap="rnd">
              <a:solidFill>
                <a:srgbClr val="21EF80"/>
              </a:solidFill>
              <a:prstDash val="solid"/>
              <a:round/>
            </a:ln>
          </p:spPr>
          <p:txBody>
            <a:bodyPr/>
            <a:lstStyle/>
            <a:p>
              <a:endParaRPr lang="en-US"/>
            </a:p>
          </p:txBody>
        </p:sp>
        <p:sp>
          <p:nvSpPr>
            <p:cNvPr id="6" name="TextBox 6"/>
            <p:cNvSpPr txBox="1"/>
            <p:nvPr/>
          </p:nvSpPr>
          <p:spPr>
            <a:xfrm>
              <a:off x="0" y="-57150"/>
              <a:ext cx="2254613" cy="1107610"/>
            </a:xfrm>
            <a:prstGeom prst="rect">
              <a:avLst/>
            </a:prstGeom>
          </p:spPr>
          <p:txBody>
            <a:bodyPr lIns="254000" tIns="254000" rIns="254000" bIns="254000" rtlCol="0" anchor="t"/>
            <a:lstStyle/>
            <a:p>
              <a:pPr algn="l">
                <a:lnSpc>
                  <a:spcPts val="3359"/>
                </a:lnSpc>
              </a:pPr>
              <a:endParaRPr/>
            </a:p>
            <a:p>
              <a:pPr algn="l">
                <a:lnSpc>
                  <a:spcPts val="3359"/>
                </a:lnSpc>
              </a:pPr>
              <a:r>
                <a:rPr lang="en-US" sz="2399">
                  <a:solidFill>
                    <a:srgbClr val="FFFFFF"/>
                  </a:solidFill>
                  <a:latin typeface="Disket Mono"/>
                  <a:ea typeface="Disket Mono"/>
                  <a:cs typeface="Disket Mono"/>
                  <a:sym typeface="Disket Mono"/>
                </a:rPr>
                <a:t>     Scouts have fun with a purpose, don’t we?</a:t>
              </a:r>
            </a:p>
            <a:p>
              <a:pPr algn="l">
                <a:lnSpc>
                  <a:spcPts val="3359"/>
                </a:lnSpc>
              </a:pPr>
              <a:r>
                <a:rPr lang="en-US" sz="2399">
                  <a:solidFill>
                    <a:srgbClr val="FFFFFF"/>
                  </a:solidFill>
                  <a:latin typeface="Disket Mono"/>
                  <a:ea typeface="Disket Mono"/>
                  <a:cs typeface="Disket Mono"/>
                  <a:sym typeface="Disket Mono"/>
                </a:rPr>
                <a:t>     How do we keep the fun going even when the kids are working on their requirements? How do we break the requirements up to have fun?</a:t>
              </a:r>
            </a:p>
          </p:txBody>
        </p:sp>
      </p:grpSp>
      <p:grpSp>
        <p:nvGrpSpPr>
          <p:cNvPr id="7" name="Group 7"/>
          <p:cNvGrpSpPr>
            <a:grpSpLocks noChangeAspect="1"/>
          </p:cNvGrpSpPr>
          <p:nvPr/>
        </p:nvGrpSpPr>
        <p:grpSpPr>
          <a:xfrm>
            <a:off x="11050460" y="2191889"/>
            <a:ext cx="5966012" cy="3579607"/>
            <a:chOff x="0" y="0"/>
            <a:chExt cx="6350000" cy="3810000"/>
          </a:xfrm>
        </p:grpSpPr>
        <p:sp>
          <p:nvSpPr>
            <p:cNvPr id="8" name="Freeform 8"/>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5"/>
              <a:stretch>
                <a:fillRect t="-12531" b="-12531"/>
              </a:stretch>
            </a:blipFill>
          </p:spPr>
          <p:txBody>
            <a:bodyPr/>
            <a:lstStyle/>
            <a:p>
              <a:endParaRPr lang="en-US"/>
            </a:p>
          </p:txBody>
        </p:sp>
        <p:sp>
          <p:nvSpPr>
            <p:cNvPr id="9" name="Freeform 9"/>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CB34A5"/>
            </a:solidFill>
          </p:spPr>
          <p:txBody>
            <a:bodyPr/>
            <a:lstStyle/>
            <a:p>
              <a:endParaRPr lang="en-US"/>
            </a:p>
          </p:txBody>
        </p:sp>
      </p:grpSp>
      <p:sp>
        <p:nvSpPr>
          <p:cNvPr id="10" name="Freeform 10" descr="pixelated arrow pointing to the left"/>
          <p:cNvSpPr/>
          <p:nvPr/>
        </p:nvSpPr>
        <p:spPr>
          <a:xfrm flipH="1">
            <a:off x="1626131" y="5956213"/>
            <a:ext cx="335928" cy="313329"/>
          </a:xfrm>
          <a:custGeom>
            <a:avLst/>
            <a:gdLst/>
            <a:ahLst/>
            <a:cxnLst/>
            <a:rect l="l" t="t" r="r" b="b"/>
            <a:pathLst>
              <a:path w="335928" h="313329">
                <a:moveTo>
                  <a:pt x="335928" y="0"/>
                </a:moveTo>
                <a:lnTo>
                  <a:pt x="0" y="0"/>
                </a:lnTo>
                <a:lnTo>
                  <a:pt x="0" y="313329"/>
                </a:lnTo>
                <a:lnTo>
                  <a:pt x="335928" y="313329"/>
                </a:lnTo>
                <a:lnTo>
                  <a:pt x="335928"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1" name="Picture 11" descr="pixelated battery showing three bars inside"/>
          <p:cNvPicPr>
            <a:picLocks noChangeAspect="1"/>
          </p:cNvPicPr>
          <p:nvPr/>
        </p:nvPicPr>
        <p:blipFill>
          <a:blip r:embed="rId7"/>
          <a:srcRect/>
          <a:stretch>
            <a:fillRect/>
          </a:stretch>
        </p:blipFill>
        <p:spPr>
          <a:xfrm>
            <a:off x="16514932" y="719461"/>
            <a:ext cx="744368" cy="331244"/>
          </a:xfrm>
          <a:prstGeom prst="rect">
            <a:avLst/>
          </a:prstGeom>
        </p:spPr>
      </p:pic>
      <p:sp>
        <p:nvSpPr>
          <p:cNvPr id="12" name="Freeform 12" descr="pixelated five hearts"/>
          <p:cNvSpPr/>
          <p:nvPr/>
        </p:nvSpPr>
        <p:spPr>
          <a:xfrm>
            <a:off x="14000181" y="719461"/>
            <a:ext cx="2193866" cy="362985"/>
          </a:xfrm>
          <a:custGeom>
            <a:avLst/>
            <a:gdLst/>
            <a:ahLst/>
            <a:cxnLst/>
            <a:rect l="l" t="t" r="r" b="b"/>
            <a:pathLst>
              <a:path w="2193866" h="362985">
                <a:moveTo>
                  <a:pt x="0" y="0"/>
                </a:moveTo>
                <a:lnTo>
                  <a:pt x="2193866" y="0"/>
                </a:lnTo>
                <a:lnTo>
                  <a:pt x="2193866" y="362985"/>
                </a:lnTo>
                <a:lnTo>
                  <a:pt x="0" y="36298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descr="pixelated Menu button"/>
          <p:cNvSpPr/>
          <p:nvPr/>
        </p:nvSpPr>
        <p:spPr>
          <a:xfrm>
            <a:off x="1028700" y="668737"/>
            <a:ext cx="1082363" cy="464432"/>
          </a:xfrm>
          <a:custGeom>
            <a:avLst/>
            <a:gdLst/>
            <a:ahLst/>
            <a:cxnLst/>
            <a:rect l="l" t="t" r="r" b="b"/>
            <a:pathLst>
              <a:path w="1082363" h="464432">
                <a:moveTo>
                  <a:pt x="0" y="0"/>
                </a:moveTo>
                <a:lnTo>
                  <a:pt x="1082363" y="0"/>
                </a:lnTo>
                <a:lnTo>
                  <a:pt x="1082363" y="464432"/>
                </a:lnTo>
                <a:lnTo>
                  <a:pt x="0" y="46443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4" name="Group 14"/>
          <p:cNvGrpSpPr/>
          <p:nvPr/>
        </p:nvGrpSpPr>
        <p:grpSpPr>
          <a:xfrm>
            <a:off x="2486381" y="588745"/>
            <a:ext cx="1211480" cy="624416"/>
            <a:chOff x="0" y="0"/>
            <a:chExt cx="1615307" cy="832555"/>
          </a:xfrm>
        </p:grpSpPr>
        <p:sp>
          <p:nvSpPr>
            <p:cNvPr id="15" name="TextBox 15"/>
            <p:cNvSpPr txBox="1"/>
            <p:nvPr/>
          </p:nvSpPr>
          <p:spPr>
            <a:xfrm>
              <a:off x="832555" y="182175"/>
              <a:ext cx="782752" cy="445728"/>
            </a:xfrm>
            <a:prstGeom prst="rect">
              <a:avLst/>
            </a:prstGeom>
          </p:spPr>
          <p:txBody>
            <a:bodyPr lIns="0" tIns="0" rIns="0" bIns="0" rtlCol="0" anchor="t">
              <a:spAutoFit/>
            </a:bodyPr>
            <a:lstStyle/>
            <a:p>
              <a:pPr algn="ctr">
                <a:lnSpc>
                  <a:spcPts val="2463"/>
                </a:lnSpc>
              </a:pPr>
              <a:r>
                <a:rPr lang="en-US" sz="2199">
                  <a:solidFill>
                    <a:srgbClr val="FFFFFF"/>
                  </a:solidFill>
                  <a:latin typeface="Arcade Gamer"/>
                  <a:ea typeface="Arcade Gamer"/>
                  <a:cs typeface="Arcade Gamer"/>
                  <a:sym typeface="Arcade Gamer"/>
                </a:rPr>
                <a:t>01</a:t>
              </a:r>
            </a:p>
          </p:txBody>
        </p:sp>
        <p:sp>
          <p:nvSpPr>
            <p:cNvPr id="16" name="Freeform 16"/>
            <p:cNvSpPr/>
            <p:nvPr/>
          </p:nvSpPr>
          <p:spPr>
            <a:xfrm rot="2775787">
              <a:off x="121853" y="121853"/>
              <a:ext cx="588848" cy="588848"/>
            </a:xfrm>
            <a:custGeom>
              <a:avLst/>
              <a:gdLst/>
              <a:ahLst/>
              <a:cxnLst/>
              <a:rect l="l" t="t" r="r" b="b"/>
              <a:pathLst>
                <a:path w="588848" h="588848">
                  <a:moveTo>
                    <a:pt x="0" y="0"/>
                  </a:moveTo>
                  <a:lnTo>
                    <a:pt x="588848" y="0"/>
                  </a:lnTo>
                  <a:lnTo>
                    <a:pt x="588848" y="588848"/>
                  </a:lnTo>
                  <a:lnTo>
                    <a:pt x="0" y="588848"/>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17" name="Group 17"/>
          <p:cNvGrpSpPr/>
          <p:nvPr/>
        </p:nvGrpSpPr>
        <p:grpSpPr>
          <a:xfrm>
            <a:off x="5443716" y="729709"/>
            <a:ext cx="862336" cy="327152"/>
            <a:chOff x="0" y="0"/>
            <a:chExt cx="1149782" cy="436203"/>
          </a:xfrm>
        </p:grpSpPr>
        <p:sp>
          <p:nvSpPr>
            <p:cNvPr id="18" name="TextBox 18"/>
            <p:cNvSpPr txBox="1"/>
            <p:nvPr/>
          </p:nvSpPr>
          <p:spPr>
            <a:xfrm>
              <a:off x="367030" y="-9525"/>
              <a:ext cx="782752" cy="445728"/>
            </a:xfrm>
            <a:prstGeom prst="rect">
              <a:avLst/>
            </a:prstGeom>
          </p:spPr>
          <p:txBody>
            <a:bodyPr lIns="0" tIns="0" rIns="0" bIns="0" rtlCol="0" anchor="t">
              <a:spAutoFit/>
            </a:bodyPr>
            <a:lstStyle/>
            <a:p>
              <a:pPr algn="ctr">
                <a:lnSpc>
                  <a:spcPts val="2463"/>
                </a:lnSpc>
              </a:pPr>
              <a:r>
                <a:rPr lang="en-US" sz="2199">
                  <a:solidFill>
                    <a:srgbClr val="FFFFFF"/>
                  </a:solidFill>
                  <a:latin typeface="Arcade Gamer"/>
                  <a:ea typeface="Arcade Gamer"/>
                  <a:cs typeface="Arcade Gamer"/>
                  <a:sym typeface="Arcade Gamer"/>
                </a:rPr>
                <a:t>12</a:t>
              </a:r>
            </a:p>
          </p:txBody>
        </p:sp>
        <p:sp>
          <p:nvSpPr>
            <p:cNvPr id="19" name="Freeform 19"/>
            <p:cNvSpPr/>
            <p:nvPr/>
          </p:nvSpPr>
          <p:spPr>
            <a:xfrm>
              <a:off x="0" y="20313"/>
              <a:ext cx="367030" cy="332329"/>
            </a:xfrm>
            <a:custGeom>
              <a:avLst/>
              <a:gdLst/>
              <a:ahLst/>
              <a:cxnLst/>
              <a:rect l="l" t="t" r="r" b="b"/>
              <a:pathLst>
                <a:path w="367030" h="332329">
                  <a:moveTo>
                    <a:pt x="0" y="0"/>
                  </a:moveTo>
                  <a:lnTo>
                    <a:pt x="367030" y="0"/>
                  </a:lnTo>
                  <a:lnTo>
                    <a:pt x="367030" y="332329"/>
                  </a:lnTo>
                  <a:lnTo>
                    <a:pt x="0" y="332329"/>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20" name="Group 20"/>
          <p:cNvGrpSpPr/>
          <p:nvPr/>
        </p:nvGrpSpPr>
        <p:grpSpPr>
          <a:xfrm>
            <a:off x="4115755" y="703945"/>
            <a:ext cx="908861" cy="327152"/>
            <a:chOff x="0" y="0"/>
            <a:chExt cx="1211815" cy="436203"/>
          </a:xfrm>
        </p:grpSpPr>
        <p:sp>
          <p:nvSpPr>
            <p:cNvPr id="21" name="TextBox 21"/>
            <p:cNvSpPr txBox="1"/>
            <p:nvPr/>
          </p:nvSpPr>
          <p:spPr>
            <a:xfrm>
              <a:off x="429063" y="-9525"/>
              <a:ext cx="782752" cy="445728"/>
            </a:xfrm>
            <a:prstGeom prst="rect">
              <a:avLst/>
            </a:prstGeom>
          </p:spPr>
          <p:txBody>
            <a:bodyPr lIns="0" tIns="0" rIns="0" bIns="0" rtlCol="0" anchor="t">
              <a:spAutoFit/>
            </a:bodyPr>
            <a:lstStyle/>
            <a:p>
              <a:pPr algn="ctr">
                <a:lnSpc>
                  <a:spcPts val="2463"/>
                </a:lnSpc>
              </a:pPr>
              <a:r>
                <a:rPr lang="en-US" sz="2199">
                  <a:solidFill>
                    <a:srgbClr val="FFFFFF"/>
                  </a:solidFill>
                  <a:latin typeface="Arcade Gamer"/>
                  <a:ea typeface="Arcade Gamer"/>
                  <a:cs typeface="Arcade Gamer"/>
                  <a:sym typeface="Arcade Gamer"/>
                </a:rPr>
                <a:t>07</a:t>
              </a:r>
            </a:p>
          </p:txBody>
        </p:sp>
        <p:sp>
          <p:nvSpPr>
            <p:cNvPr id="22" name="Freeform 22"/>
            <p:cNvSpPr/>
            <p:nvPr/>
          </p:nvSpPr>
          <p:spPr>
            <a:xfrm>
              <a:off x="0" y="58413"/>
              <a:ext cx="429063" cy="332329"/>
            </a:xfrm>
            <a:custGeom>
              <a:avLst/>
              <a:gdLst/>
              <a:ahLst/>
              <a:cxnLst/>
              <a:rect l="l" t="t" r="r" b="b"/>
              <a:pathLst>
                <a:path w="429063" h="332329">
                  <a:moveTo>
                    <a:pt x="0" y="0"/>
                  </a:moveTo>
                  <a:lnTo>
                    <a:pt x="429063" y="0"/>
                  </a:lnTo>
                  <a:lnTo>
                    <a:pt x="429063" y="332329"/>
                  </a:lnTo>
                  <a:lnTo>
                    <a:pt x="0" y="332329"/>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grpSp>
      <p:pic>
        <p:nvPicPr>
          <p:cNvPr id="23" name="Picture 23" descr="pixelated arrow bouncing from lower right to upper left"/>
          <p:cNvPicPr>
            <a:picLocks noChangeAspect="1"/>
          </p:cNvPicPr>
          <p:nvPr/>
        </p:nvPicPr>
        <p:blipFill>
          <a:blip r:embed="rId13"/>
          <a:srcRect/>
          <a:stretch>
            <a:fillRect/>
          </a:stretch>
        </p:blipFill>
        <p:spPr>
          <a:xfrm>
            <a:off x="16527434" y="5098352"/>
            <a:ext cx="978075" cy="934061"/>
          </a:xfrm>
          <a:prstGeom prst="rect">
            <a:avLst/>
          </a:prstGeom>
        </p:spPr>
      </p:pic>
      <p:sp>
        <p:nvSpPr>
          <p:cNvPr id="24" name="TextBox 24"/>
          <p:cNvSpPr txBox="1"/>
          <p:nvPr/>
        </p:nvSpPr>
        <p:spPr>
          <a:xfrm>
            <a:off x="1028700" y="1950657"/>
            <a:ext cx="8632045" cy="3061970"/>
          </a:xfrm>
          <a:prstGeom prst="rect">
            <a:avLst/>
          </a:prstGeom>
        </p:spPr>
        <p:txBody>
          <a:bodyPr lIns="0" tIns="0" rIns="0" bIns="0" rtlCol="0" anchor="t">
            <a:spAutoFit/>
          </a:bodyPr>
          <a:lstStyle/>
          <a:p>
            <a:pPr algn="l">
              <a:lnSpc>
                <a:spcPts val="7839"/>
              </a:lnSpc>
            </a:pPr>
            <a:r>
              <a:rPr lang="en-US" sz="6999">
                <a:solidFill>
                  <a:srgbClr val="FF63D8"/>
                </a:solidFill>
                <a:latin typeface="Arcade Gamer"/>
                <a:ea typeface="Arcade Gamer"/>
                <a:cs typeface="Arcade Gamer"/>
                <a:sym typeface="Arcade Gamer"/>
              </a:rPr>
              <a:t>WHY IS IT IMPORTANT TO HAVE FUN?</a:t>
            </a:r>
          </a:p>
        </p:txBody>
      </p:sp>
      <p:sp>
        <p:nvSpPr>
          <p:cNvPr id="25" name="Freeform 25" descr="pixelated arrow pointing to the right"/>
          <p:cNvSpPr/>
          <p:nvPr/>
        </p:nvSpPr>
        <p:spPr>
          <a:xfrm flipH="1">
            <a:off x="1626131" y="6818301"/>
            <a:ext cx="335928" cy="313329"/>
          </a:xfrm>
          <a:custGeom>
            <a:avLst/>
            <a:gdLst/>
            <a:ahLst/>
            <a:cxnLst/>
            <a:rect l="l" t="t" r="r" b="b"/>
            <a:pathLst>
              <a:path w="335928" h="313329">
                <a:moveTo>
                  <a:pt x="335928" y="0"/>
                </a:moveTo>
                <a:lnTo>
                  <a:pt x="0" y="0"/>
                </a:lnTo>
                <a:lnTo>
                  <a:pt x="0" y="313329"/>
                </a:lnTo>
                <a:lnTo>
                  <a:pt x="335928" y="313329"/>
                </a:lnTo>
                <a:lnTo>
                  <a:pt x="335928"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9F6"/>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7073528"/>
            <a:ext cx="18288000" cy="5143500"/>
            <a:chOff x="0" y="0"/>
            <a:chExt cx="4816593" cy="1354667"/>
          </a:xfrm>
        </p:grpSpPr>
        <p:sp>
          <p:nvSpPr>
            <p:cNvPr id="3" name="Freeform 3"/>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9BC55E"/>
            </a:solidFill>
          </p:spPr>
          <p:txBody>
            <a:bodyPr/>
            <a:lstStyle/>
            <a:p>
              <a:endParaRPr lang="en-US"/>
            </a:p>
          </p:txBody>
        </p:sp>
        <p:sp>
          <p:nvSpPr>
            <p:cNvPr id="4" name="TextBox 4"/>
            <p:cNvSpPr txBox="1"/>
            <p:nvPr/>
          </p:nvSpPr>
          <p:spPr>
            <a:xfrm>
              <a:off x="0" y="-38100"/>
              <a:ext cx="4816593" cy="139276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087569" y="6678240"/>
            <a:ext cx="2112863" cy="6621940"/>
          </a:xfrm>
          <a:custGeom>
            <a:avLst/>
            <a:gdLst/>
            <a:ahLst/>
            <a:cxnLst/>
            <a:rect l="l" t="t" r="r" b="b"/>
            <a:pathLst>
              <a:path w="2112863" h="6621940">
                <a:moveTo>
                  <a:pt x="0" y="0"/>
                </a:moveTo>
                <a:lnTo>
                  <a:pt x="2112862" y="0"/>
                </a:lnTo>
                <a:lnTo>
                  <a:pt x="2112862" y="6621940"/>
                </a:lnTo>
                <a:lnTo>
                  <a:pt x="0" y="6621940"/>
                </a:lnTo>
                <a:lnTo>
                  <a:pt x="0" y="0"/>
                </a:lnTo>
                <a:close/>
              </a:path>
            </a:pathLst>
          </a:custGeom>
          <a:blipFill>
            <a:blip>
              <a:extLst>
                <a:ext uri="{96DAC541-7B7A-43D3-8B79-37D633B846F1}">
                  <asvg:svgBlip xmlns:asvg="http://schemas.microsoft.com/office/drawing/2016/SVG/main" r:embed="rId3"/>
                </a:ext>
              </a:extLst>
            </a:blip>
            <a:stretch>
              <a:fillRect l="-221859"/>
            </a:stretch>
          </a:blipFill>
        </p:spPr>
        <p:txBody>
          <a:bodyPr/>
          <a:lstStyle/>
          <a:p>
            <a:endParaRPr lang="en-US"/>
          </a:p>
        </p:txBody>
      </p:sp>
      <p:sp>
        <p:nvSpPr>
          <p:cNvPr id="6" name="Freeform 6"/>
          <p:cNvSpPr/>
          <p:nvPr/>
        </p:nvSpPr>
        <p:spPr>
          <a:xfrm rot="-8655182">
            <a:off x="10866430" y="10054925"/>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8658000" flipH="1">
            <a:off x="6066616" y="10054925"/>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5400000" flipH="1">
            <a:off x="17280000" y="5505276"/>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5400000" flipH="1" flipV="1">
            <a:off x="-1131696" y="5449961"/>
            <a:ext cx="2139696" cy="4114800"/>
          </a:xfrm>
          <a:custGeom>
            <a:avLst/>
            <a:gdLst/>
            <a:ahLst/>
            <a:cxnLst/>
            <a:rect l="l" t="t" r="r" b="b"/>
            <a:pathLst>
              <a:path w="2139696" h="4114800">
                <a:moveTo>
                  <a:pt x="2139696" y="4114800"/>
                </a:moveTo>
                <a:lnTo>
                  <a:pt x="0" y="4114800"/>
                </a:lnTo>
                <a:lnTo>
                  <a:pt x="0" y="0"/>
                </a:lnTo>
                <a:lnTo>
                  <a:pt x="2139696" y="0"/>
                </a:lnTo>
                <a:lnTo>
                  <a:pt x="2139696" y="411480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0" y="-1930028"/>
            <a:ext cx="18288000" cy="5143500"/>
            <a:chOff x="0" y="0"/>
            <a:chExt cx="4816593" cy="1354667"/>
          </a:xfrm>
        </p:grpSpPr>
        <p:sp>
          <p:nvSpPr>
            <p:cNvPr id="11" name="Freeform 11"/>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9BC55E"/>
            </a:solidFill>
          </p:spPr>
          <p:txBody>
            <a:bodyPr/>
            <a:lstStyle/>
            <a:p>
              <a:endParaRPr lang="en-US"/>
            </a:p>
          </p:txBody>
        </p:sp>
        <p:sp>
          <p:nvSpPr>
            <p:cNvPr id="12" name="TextBox 12"/>
            <p:cNvSpPr txBox="1"/>
            <p:nvPr/>
          </p:nvSpPr>
          <p:spPr>
            <a:xfrm>
              <a:off x="0" y="-38100"/>
              <a:ext cx="4816593" cy="1392767"/>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0800000">
            <a:off x="11936278" y="6678240"/>
            <a:ext cx="5951637" cy="5899560"/>
          </a:xfrm>
          <a:custGeom>
            <a:avLst/>
            <a:gdLst/>
            <a:ahLst/>
            <a:cxnLst/>
            <a:rect l="l" t="t" r="r" b="b"/>
            <a:pathLst>
              <a:path w="5951637" h="5899560">
                <a:moveTo>
                  <a:pt x="0" y="0"/>
                </a:moveTo>
                <a:lnTo>
                  <a:pt x="5951636" y="0"/>
                </a:lnTo>
                <a:lnTo>
                  <a:pt x="5951636" y="5899560"/>
                </a:lnTo>
                <a:lnTo>
                  <a:pt x="0" y="58995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400086" y="-2290800"/>
            <a:ext cx="5951637" cy="5899560"/>
          </a:xfrm>
          <a:custGeom>
            <a:avLst/>
            <a:gdLst/>
            <a:ahLst/>
            <a:cxnLst/>
            <a:rect l="l" t="t" r="r" b="b"/>
            <a:pathLst>
              <a:path w="5951637" h="5899560">
                <a:moveTo>
                  <a:pt x="0" y="0"/>
                </a:moveTo>
                <a:lnTo>
                  <a:pt x="5951636" y="0"/>
                </a:lnTo>
                <a:lnTo>
                  <a:pt x="5951636" y="5899560"/>
                </a:lnTo>
                <a:lnTo>
                  <a:pt x="0" y="58995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rot="9367806">
            <a:off x="-1633412" y="7741290"/>
            <a:ext cx="8472241" cy="3261813"/>
          </a:xfrm>
          <a:custGeom>
            <a:avLst/>
            <a:gdLst/>
            <a:ahLst/>
            <a:cxnLst/>
            <a:rect l="l" t="t" r="r" b="b"/>
            <a:pathLst>
              <a:path w="8472241" h="3261813">
                <a:moveTo>
                  <a:pt x="0" y="0"/>
                </a:moveTo>
                <a:lnTo>
                  <a:pt x="8472241" y="0"/>
                </a:lnTo>
                <a:lnTo>
                  <a:pt x="8472241" y="3261813"/>
                </a:lnTo>
                <a:lnTo>
                  <a:pt x="0" y="326181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432193">
            <a:off x="11449171" y="-716103"/>
            <a:ext cx="8472241" cy="3261813"/>
          </a:xfrm>
          <a:custGeom>
            <a:avLst/>
            <a:gdLst/>
            <a:ahLst/>
            <a:cxnLst/>
            <a:rect l="l" t="t" r="r" b="b"/>
            <a:pathLst>
              <a:path w="8472241" h="3261813">
                <a:moveTo>
                  <a:pt x="0" y="0"/>
                </a:moveTo>
                <a:lnTo>
                  <a:pt x="8472241" y="0"/>
                </a:lnTo>
                <a:lnTo>
                  <a:pt x="8472241" y="3261813"/>
                </a:lnTo>
                <a:lnTo>
                  <a:pt x="0" y="326181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10800000">
            <a:off x="8087569" y="-3013180"/>
            <a:ext cx="2112863" cy="6621940"/>
          </a:xfrm>
          <a:custGeom>
            <a:avLst/>
            <a:gdLst/>
            <a:ahLst/>
            <a:cxnLst/>
            <a:rect l="l" t="t" r="r" b="b"/>
            <a:pathLst>
              <a:path w="2112863" h="6621940">
                <a:moveTo>
                  <a:pt x="0" y="0"/>
                </a:moveTo>
                <a:lnTo>
                  <a:pt x="2112862" y="0"/>
                </a:lnTo>
                <a:lnTo>
                  <a:pt x="2112862" y="6621940"/>
                </a:lnTo>
                <a:lnTo>
                  <a:pt x="0" y="6621940"/>
                </a:lnTo>
                <a:lnTo>
                  <a:pt x="0" y="0"/>
                </a:lnTo>
                <a:close/>
              </a:path>
            </a:pathLst>
          </a:custGeom>
          <a:blipFill>
            <a:blip>
              <a:extLst>
                <a:ext uri="{96DAC541-7B7A-43D3-8B79-37D633B846F1}">
                  <asvg:svgBlip xmlns:asvg="http://schemas.microsoft.com/office/drawing/2016/SVG/main" r:embed="rId3"/>
                </a:ext>
              </a:extLst>
            </a:blip>
            <a:stretch>
              <a:fillRect l="-221859"/>
            </a:stretch>
          </a:blipFill>
        </p:spPr>
        <p:txBody>
          <a:bodyPr/>
          <a:lstStyle/>
          <a:p>
            <a:endParaRPr lang="en-US"/>
          </a:p>
        </p:txBody>
      </p:sp>
      <p:sp>
        <p:nvSpPr>
          <p:cNvPr id="18" name="Freeform 18"/>
          <p:cNvSpPr/>
          <p:nvPr/>
        </p:nvSpPr>
        <p:spPr>
          <a:xfrm rot="2144817">
            <a:off x="5281874" y="-3882725"/>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rot="-2142000" flipH="1">
            <a:off x="10081688" y="-3882725"/>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rot="5400000" flipH="1">
            <a:off x="-1131696" y="666924"/>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rot="5400000" flipH="1" flipV="1">
            <a:off x="17280000" y="722239"/>
            <a:ext cx="2139696" cy="4114800"/>
          </a:xfrm>
          <a:custGeom>
            <a:avLst/>
            <a:gdLst/>
            <a:ahLst/>
            <a:cxnLst/>
            <a:rect l="l" t="t" r="r" b="b"/>
            <a:pathLst>
              <a:path w="2139696" h="4114800">
                <a:moveTo>
                  <a:pt x="2139696" y="4114800"/>
                </a:moveTo>
                <a:lnTo>
                  <a:pt x="0" y="4114800"/>
                </a:lnTo>
                <a:lnTo>
                  <a:pt x="0" y="0"/>
                </a:lnTo>
                <a:lnTo>
                  <a:pt x="2139696" y="0"/>
                </a:lnTo>
                <a:lnTo>
                  <a:pt x="2139696" y="411480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TextBox 22"/>
          <p:cNvSpPr txBox="1"/>
          <p:nvPr/>
        </p:nvSpPr>
        <p:spPr>
          <a:xfrm>
            <a:off x="400086" y="3481576"/>
            <a:ext cx="17487829" cy="3623341"/>
          </a:xfrm>
          <a:prstGeom prst="rect">
            <a:avLst/>
          </a:prstGeom>
        </p:spPr>
        <p:txBody>
          <a:bodyPr lIns="0" tIns="0" rIns="0" bIns="0" rtlCol="0" anchor="t">
            <a:spAutoFit/>
          </a:bodyPr>
          <a:lstStyle/>
          <a:p>
            <a:pPr algn="ctr">
              <a:lnSpc>
                <a:spcPts val="8640"/>
              </a:lnSpc>
            </a:pPr>
            <a:r>
              <a:rPr lang="en-US" sz="9600" spc="-38">
                <a:solidFill>
                  <a:srgbClr val="2051BF"/>
                </a:solidFill>
                <a:latin typeface="TAN Harmoni"/>
                <a:ea typeface="TAN Harmoni"/>
                <a:cs typeface="TAN Harmoni"/>
                <a:sym typeface="TAN Harmoni"/>
              </a:rPr>
              <a:t>OPEN FORUM:</a:t>
            </a:r>
          </a:p>
          <a:p>
            <a:pPr algn="ctr">
              <a:lnSpc>
                <a:spcPts val="8640"/>
              </a:lnSpc>
            </a:pPr>
            <a:r>
              <a:rPr lang="en-US" sz="9600" spc="-38">
                <a:solidFill>
                  <a:srgbClr val="2051BF"/>
                </a:solidFill>
                <a:latin typeface="TAN Harmoni"/>
                <a:ea typeface="TAN Harmoni"/>
                <a:cs typeface="TAN Harmoni"/>
                <a:sym typeface="TAN Harmoni"/>
              </a:rPr>
              <a:t>DISCUSSION,</a:t>
            </a:r>
          </a:p>
          <a:p>
            <a:pPr algn="ctr">
              <a:lnSpc>
                <a:spcPts val="8640"/>
              </a:lnSpc>
            </a:pPr>
            <a:r>
              <a:rPr lang="en-US" sz="9600" spc="-38">
                <a:solidFill>
                  <a:srgbClr val="2051BF"/>
                </a:solidFill>
                <a:latin typeface="TAN Harmoni"/>
                <a:ea typeface="TAN Harmoni"/>
                <a:cs typeface="TAN Harmoni"/>
                <a:sym typeface="TAN Harmoni"/>
              </a:rPr>
              <a:t>QUESTIONS, &amp; SHARING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9F6"/>
        </a:solidFill>
        <a:effectLst/>
      </p:bgPr>
    </p:bg>
    <p:spTree>
      <p:nvGrpSpPr>
        <p:cNvPr id="1" name=""/>
        <p:cNvGrpSpPr/>
        <p:nvPr/>
      </p:nvGrpSpPr>
      <p:grpSpPr>
        <a:xfrm>
          <a:off x="0" y="0"/>
          <a:ext cx="0" cy="0"/>
          <a:chOff x="0" y="0"/>
          <a:chExt cx="0" cy="0"/>
        </a:xfrm>
      </p:grpSpPr>
      <p:sp>
        <p:nvSpPr>
          <p:cNvPr id="2" name="Freeform 2"/>
          <p:cNvSpPr/>
          <p:nvPr/>
        </p:nvSpPr>
        <p:spPr>
          <a:xfrm rot="-8655182">
            <a:off x="10866430" y="10054925"/>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658000" flipH="1">
            <a:off x="6066616" y="10054925"/>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flipH="1">
            <a:off x="17067390" y="7759844"/>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flipH="1" flipV="1">
            <a:off x="-1246178" y="7759844"/>
            <a:ext cx="2139696" cy="4114800"/>
          </a:xfrm>
          <a:custGeom>
            <a:avLst/>
            <a:gdLst/>
            <a:ahLst/>
            <a:cxnLst/>
            <a:rect l="l" t="t" r="r" b="b"/>
            <a:pathLst>
              <a:path w="2139696" h="4114800">
                <a:moveTo>
                  <a:pt x="2139696" y="4114800"/>
                </a:moveTo>
                <a:lnTo>
                  <a:pt x="0" y="4114800"/>
                </a:lnTo>
                <a:lnTo>
                  <a:pt x="0" y="0"/>
                </a:lnTo>
                <a:lnTo>
                  <a:pt x="2139696" y="0"/>
                </a:lnTo>
                <a:lnTo>
                  <a:pt x="2139696" y="411480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0" y="-1930028"/>
            <a:ext cx="18288000" cy="5143500"/>
            <a:chOff x="0" y="0"/>
            <a:chExt cx="4816593" cy="1354667"/>
          </a:xfrm>
        </p:grpSpPr>
        <p:sp>
          <p:nvSpPr>
            <p:cNvPr id="7" name="Freeform 7"/>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9BC55E"/>
            </a:solidFill>
          </p:spPr>
          <p:txBody>
            <a:bodyPr/>
            <a:lstStyle/>
            <a:p>
              <a:endParaRPr lang="en-US"/>
            </a:p>
          </p:txBody>
        </p:sp>
        <p:sp>
          <p:nvSpPr>
            <p:cNvPr id="8" name="TextBox 8"/>
            <p:cNvSpPr txBox="1"/>
            <p:nvPr/>
          </p:nvSpPr>
          <p:spPr>
            <a:xfrm>
              <a:off x="0" y="-38100"/>
              <a:ext cx="4816593" cy="13927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2144817">
            <a:off x="5281874" y="-3882725"/>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2142000" flipH="1">
            <a:off x="10081688" y="-3882725"/>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rot="5400000" flipH="1">
            <a:off x="-1131696" y="666924"/>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5400000" flipH="1" flipV="1">
            <a:off x="17280000" y="722239"/>
            <a:ext cx="2139696" cy="4114800"/>
          </a:xfrm>
          <a:custGeom>
            <a:avLst/>
            <a:gdLst/>
            <a:ahLst/>
            <a:cxnLst/>
            <a:rect l="l" t="t" r="r" b="b"/>
            <a:pathLst>
              <a:path w="2139696" h="4114800">
                <a:moveTo>
                  <a:pt x="2139696" y="4114800"/>
                </a:moveTo>
                <a:lnTo>
                  <a:pt x="0" y="4114800"/>
                </a:lnTo>
                <a:lnTo>
                  <a:pt x="0" y="0"/>
                </a:lnTo>
                <a:lnTo>
                  <a:pt x="2139696" y="0"/>
                </a:lnTo>
                <a:lnTo>
                  <a:pt x="2139696" y="411480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381331" y="226862"/>
            <a:ext cx="15525338" cy="3013483"/>
          </a:xfrm>
          <a:prstGeom prst="rect">
            <a:avLst/>
          </a:prstGeom>
        </p:spPr>
        <p:txBody>
          <a:bodyPr lIns="0" tIns="0" rIns="0" bIns="0" rtlCol="0" anchor="t">
            <a:spAutoFit/>
          </a:bodyPr>
          <a:lstStyle/>
          <a:p>
            <a:pPr algn="ctr">
              <a:lnSpc>
                <a:spcPts val="10387"/>
              </a:lnSpc>
            </a:pPr>
            <a:r>
              <a:rPr lang="en-US" sz="11541" spc="-46">
                <a:solidFill>
                  <a:srgbClr val="2051BF"/>
                </a:solidFill>
                <a:latin typeface="TAN Harmoni"/>
                <a:ea typeface="TAN Harmoni"/>
                <a:cs typeface="TAN Harmoni"/>
                <a:sym typeface="TAN Harmoni"/>
              </a:rPr>
              <a:t>TOPIC #1: </a:t>
            </a:r>
          </a:p>
          <a:p>
            <a:pPr algn="ctr">
              <a:lnSpc>
                <a:spcPts val="10387"/>
              </a:lnSpc>
            </a:pPr>
            <a:r>
              <a:rPr lang="en-US" sz="11541" spc="-46">
                <a:solidFill>
                  <a:srgbClr val="2051BF"/>
                </a:solidFill>
                <a:latin typeface="TAN Harmoni"/>
                <a:ea typeface="TAN Harmoni"/>
                <a:cs typeface="TAN Harmoni"/>
                <a:sym typeface="TAN Harmoni"/>
              </a:rPr>
              <a:t>ORGANIZATIONAL TOOLS</a:t>
            </a:r>
          </a:p>
        </p:txBody>
      </p:sp>
      <p:sp>
        <p:nvSpPr>
          <p:cNvPr id="14" name="TextBox 14"/>
          <p:cNvSpPr txBox="1"/>
          <p:nvPr/>
        </p:nvSpPr>
        <p:spPr>
          <a:xfrm>
            <a:off x="1319483" y="3690451"/>
            <a:ext cx="15525338" cy="6253814"/>
          </a:xfrm>
          <a:prstGeom prst="rect">
            <a:avLst/>
          </a:prstGeom>
        </p:spPr>
        <p:txBody>
          <a:bodyPr lIns="0" tIns="0" rIns="0" bIns="0" rtlCol="0" anchor="t">
            <a:spAutoFit/>
          </a:bodyPr>
          <a:lstStyle/>
          <a:p>
            <a:pPr algn="ctr">
              <a:lnSpc>
                <a:spcPts val="5977"/>
              </a:lnSpc>
            </a:pPr>
            <a:r>
              <a:rPr lang="en-US" sz="6642" spc="-26">
                <a:solidFill>
                  <a:srgbClr val="2051BF"/>
                </a:solidFill>
                <a:latin typeface="TAN Harmoni"/>
                <a:ea typeface="TAN Harmoni"/>
                <a:cs typeface="TAN Harmoni"/>
                <a:sym typeface="TAN Harmoni"/>
              </a:rPr>
              <a:t>QUESTIONS TO THINK ABOUT:</a:t>
            </a:r>
          </a:p>
          <a:p>
            <a:pPr algn="ctr">
              <a:lnSpc>
                <a:spcPts val="5977"/>
              </a:lnSpc>
            </a:pPr>
            <a:r>
              <a:rPr lang="en-US" sz="6642" spc="-26">
                <a:solidFill>
                  <a:srgbClr val="2051BF"/>
                </a:solidFill>
                <a:latin typeface="TAN Harmoni"/>
                <a:ea typeface="TAN Harmoni"/>
                <a:cs typeface="TAN Harmoni"/>
                <a:sym typeface="TAN Harmoni"/>
              </a:rPr>
              <a:t>1. WHAT APPS OR TOOLS DO YOU USE TO KEEP YOUR UNIT ORGANIZED?</a:t>
            </a:r>
          </a:p>
          <a:p>
            <a:pPr algn="ctr">
              <a:lnSpc>
                <a:spcPts val="5977"/>
              </a:lnSpc>
            </a:pPr>
            <a:endParaRPr lang="en-US" sz="6642" spc="-26">
              <a:solidFill>
                <a:srgbClr val="2051BF"/>
              </a:solidFill>
              <a:latin typeface="TAN Harmoni"/>
              <a:ea typeface="TAN Harmoni"/>
              <a:cs typeface="TAN Harmoni"/>
              <a:sym typeface="TAN Harmoni"/>
            </a:endParaRPr>
          </a:p>
          <a:p>
            <a:pPr algn="ctr">
              <a:lnSpc>
                <a:spcPts val="5977"/>
              </a:lnSpc>
            </a:pPr>
            <a:r>
              <a:rPr lang="en-US" sz="6642" spc="-26">
                <a:solidFill>
                  <a:srgbClr val="2051BF"/>
                </a:solidFill>
                <a:latin typeface="TAN Harmoni"/>
                <a:ea typeface="TAN Harmoni"/>
                <a:cs typeface="TAN Harmoni"/>
                <a:sym typeface="TAN Harmoni"/>
              </a:rPr>
              <a:t>2. HOW DO YOU MANAGE INITIATED APPLICATIONS AND NEW LEADS?</a:t>
            </a:r>
          </a:p>
          <a:p>
            <a:pPr algn="ctr">
              <a:lnSpc>
                <a:spcPts val="5977"/>
              </a:lnSpc>
            </a:pPr>
            <a:endParaRPr lang="en-US" sz="6642" spc="-26">
              <a:solidFill>
                <a:srgbClr val="2051BF"/>
              </a:solidFill>
              <a:latin typeface="TAN Harmoni"/>
              <a:ea typeface="TAN Harmoni"/>
              <a:cs typeface="TAN Harmoni"/>
              <a:sym typeface="TAN Harmoni"/>
            </a:endParaRPr>
          </a:p>
          <a:p>
            <a:pPr algn="ctr">
              <a:lnSpc>
                <a:spcPts val="5977"/>
              </a:lnSpc>
            </a:pPr>
            <a:r>
              <a:rPr lang="en-US" sz="6642" spc="-26">
                <a:solidFill>
                  <a:srgbClr val="2051BF"/>
                </a:solidFill>
                <a:latin typeface="TAN Harmoni"/>
                <a:ea typeface="TAN Harmoni"/>
                <a:cs typeface="TAN Harmoni"/>
                <a:sym typeface="TAN Harmoni"/>
              </a:rPr>
              <a:t>3. WHAT SHOULD YOUR UNIT PIN INCLUDE?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9F6"/>
        </a:solidFill>
        <a:effectLst/>
      </p:bgPr>
    </p:bg>
    <p:spTree>
      <p:nvGrpSpPr>
        <p:cNvPr id="1" name=""/>
        <p:cNvGrpSpPr/>
        <p:nvPr/>
      </p:nvGrpSpPr>
      <p:grpSpPr>
        <a:xfrm>
          <a:off x="0" y="0"/>
          <a:ext cx="0" cy="0"/>
          <a:chOff x="0" y="0"/>
          <a:chExt cx="0" cy="0"/>
        </a:xfrm>
      </p:grpSpPr>
      <p:sp>
        <p:nvSpPr>
          <p:cNvPr id="2" name="Freeform 2"/>
          <p:cNvSpPr/>
          <p:nvPr/>
        </p:nvSpPr>
        <p:spPr>
          <a:xfrm rot="-8655182">
            <a:off x="10866430" y="10054925"/>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658000" flipH="1">
            <a:off x="6066616" y="10054925"/>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flipH="1">
            <a:off x="17067390" y="7759844"/>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flipH="1" flipV="1">
            <a:off x="-1246178" y="7759844"/>
            <a:ext cx="2139696" cy="4114800"/>
          </a:xfrm>
          <a:custGeom>
            <a:avLst/>
            <a:gdLst/>
            <a:ahLst/>
            <a:cxnLst/>
            <a:rect l="l" t="t" r="r" b="b"/>
            <a:pathLst>
              <a:path w="2139696" h="4114800">
                <a:moveTo>
                  <a:pt x="2139696" y="4114800"/>
                </a:moveTo>
                <a:lnTo>
                  <a:pt x="0" y="4114800"/>
                </a:lnTo>
                <a:lnTo>
                  <a:pt x="0" y="0"/>
                </a:lnTo>
                <a:lnTo>
                  <a:pt x="2139696" y="0"/>
                </a:lnTo>
                <a:lnTo>
                  <a:pt x="2139696" y="411480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0" y="-1930028"/>
            <a:ext cx="18288000" cy="5143500"/>
            <a:chOff x="0" y="0"/>
            <a:chExt cx="4816593" cy="1354667"/>
          </a:xfrm>
        </p:grpSpPr>
        <p:sp>
          <p:nvSpPr>
            <p:cNvPr id="7" name="Freeform 7"/>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9BC55E"/>
            </a:solidFill>
          </p:spPr>
          <p:txBody>
            <a:bodyPr/>
            <a:lstStyle/>
            <a:p>
              <a:endParaRPr lang="en-US"/>
            </a:p>
          </p:txBody>
        </p:sp>
        <p:sp>
          <p:nvSpPr>
            <p:cNvPr id="8" name="TextBox 8"/>
            <p:cNvSpPr txBox="1"/>
            <p:nvPr/>
          </p:nvSpPr>
          <p:spPr>
            <a:xfrm>
              <a:off x="0" y="-38100"/>
              <a:ext cx="4816593" cy="13927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2144817">
            <a:off x="5281874" y="-3882725"/>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2142000" flipH="1">
            <a:off x="10081688" y="-3882725"/>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rot="5400000" flipH="1">
            <a:off x="-1131696" y="666924"/>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5400000" flipH="1" flipV="1">
            <a:off x="17280000" y="722239"/>
            <a:ext cx="2139696" cy="4114800"/>
          </a:xfrm>
          <a:custGeom>
            <a:avLst/>
            <a:gdLst/>
            <a:ahLst/>
            <a:cxnLst/>
            <a:rect l="l" t="t" r="r" b="b"/>
            <a:pathLst>
              <a:path w="2139696" h="4114800">
                <a:moveTo>
                  <a:pt x="2139696" y="4114800"/>
                </a:moveTo>
                <a:lnTo>
                  <a:pt x="0" y="4114800"/>
                </a:lnTo>
                <a:lnTo>
                  <a:pt x="0" y="0"/>
                </a:lnTo>
                <a:lnTo>
                  <a:pt x="2139696" y="0"/>
                </a:lnTo>
                <a:lnTo>
                  <a:pt x="2139696" y="411480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381331" y="226862"/>
            <a:ext cx="15525338" cy="3013483"/>
          </a:xfrm>
          <a:prstGeom prst="rect">
            <a:avLst/>
          </a:prstGeom>
        </p:spPr>
        <p:txBody>
          <a:bodyPr lIns="0" tIns="0" rIns="0" bIns="0" rtlCol="0" anchor="t">
            <a:spAutoFit/>
          </a:bodyPr>
          <a:lstStyle/>
          <a:p>
            <a:pPr algn="ctr">
              <a:lnSpc>
                <a:spcPts val="10387"/>
              </a:lnSpc>
            </a:pPr>
            <a:r>
              <a:rPr lang="en-US" sz="11541" spc="-46">
                <a:solidFill>
                  <a:srgbClr val="2051BF"/>
                </a:solidFill>
                <a:latin typeface="TAN Harmoni"/>
                <a:ea typeface="TAN Harmoni"/>
                <a:cs typeface="TAN Harmoni"/>
                <a:sym typeface="TAN Harmoni"/>
              </a:rPr>
              <a:t>TOPIC #2: </a:t>
            </a:r>
          </a:p>
          <a:p>
            <a:pPr algn="ctr">
              <a:lnSpc>
                <a:spcPts val="10387"/>
              </a:lnSpc>
            </a:pPr>
            <a:r>
              <a:rPr lang="en-US" sz="11541" spc="-46">
                <a:solidFill>
                  <a:srgbClr val="2051BF"/>
                </a:solidFill>
                <a:latin typeface="TAN Harmoni"/>
                <a:ea typeface="TAN Harmoni"/>
                <a:cs typeface="TAN Harmoni"/>
                <a:sym typeface="TAN Harmoni"/>
              </a:rPr>
              <a:t>EVENT PLANNING</a:t>
            </a:r>
          </a:p>
        </p:txBody>
      </p:sp>
      <p:sp>
        <p:nvSpPr>
          <p:cNvPr id="14" name="TextBox 14"/>
          <p:cNvSpPr txBox="1"/>
          <p:nvPr/>
        </p:nvSpPr>
        <p:spPr>
          <a:xfrm>
            <a:off x="1860221" y="3288330"/>
            <a:ext cx="14691255" cy="6998670"/>
          </a:xfrm>
          <a:prstGeom prst="rect">
            <a:avLst/>
          </a:prstGeom>
        </p:spPr>
        <p:txBody>
          <a:bodyPr lIns="0" tIns="0" rIns="0" bIns="0" rtlCol="0" anchor="t">
            <a:spAutoFit/>
          </a:bodyPr>
          <a:lstStyle/>
          <a:p>
            <a:pPr algn="ctr">
              <a:lnSpc>
                <a:spcPts val="4897"/>
              </a:lnSpc>
            </a:pPr>
            <a:r>
              <a:rPr lang="en-US" sz="5442" spc="-21">
                <a:solidFill>
                  <a:srgbClr val="2051BF"/>
                </a:solidFill>
                <a:latin typeface="TAN Harmoni"/>
                <a:ea typeface="TAN Harmoni"/>
                <a:cs typeface="TAN Harmoni"/>
                <a:sym typeface="TAN Harmoni"/>
              </a:rPr>
              <a:t>QUESTIONS TO THINK ABOUT:</a:t>
            </a:r>
          </a:p>
          <a:p>
            <a:pPr algn="ctr">
              <a:lnSpc>
                <a:spcPts val="4897"/>
              </a:lnSpc>
            </a:pPr>
            <a:r>
              <a:rPr lang="en-US" sz="5442" spc="-21">
                <a:solidFill>
                  <a:srgbClr val="2051BF"/>
                </a:solidFill>
                <a:latin typeface="TAN Harmoni"/>
                <a:ea typeface="TAN Harmoni"/>
                <a:cs typeface="TAN Harmoni"/>
                <a:sym typeface="TAN Harmoni"/>
              </a:rPr>
              <a:t>1. WHAT ACTIVITIES DO YOU PLAN DURING THE SUMMER TO MAINTAIN ENGAGEMENT?</a:t>
            </a:r>
          </a:p>
          <a:p>
            <a:pPr algn="ctr">
              <a:lnSpc>
                <a:spcPts val="4897"/>
              </a:lnSpc>
            </a:pPr>
            <a:endParaRPr lang="en-US" sz="5442" spc="-21">
              <a:solidFill>
                <a:srgbClr val="2051BF"/>
              </a:solidFill>
              <a:latin typeface="TAN Harmoni"/>
              <a:ea typeface="TAN Harmoni"/>
              <a:cs typeface="TAN Harmoni"/>
              <a:sym typeface="TAN Harmoni"/>
            </a:endParaRPr>
          </a:p>
          <a:p>
            <a:pPr algn="ctr">
              <a:lnSpc>
                <a:spcPts val="4897"/>
              </a:lnSpc>
            </a:pPr>
            <a:r>
              <a:rPr lang="en-US" sz="5442" spc="-21">
                <a:solidFill>
                  <a:srgbClr val="2051BF"/>
                </a:solidFill>
                <a:latin typeface="TAN Harmoni"/>
                <a:ea typeface="TAN Harmoni"/>
                <a:cs typeface="TAN Harmoni"/>
                <a:sym typeface="TAN Harmoni"/>
              </a:rPr>
              <a:t>2. HOW DO YOU CREATE AND MANAGE YOUR UNIT'S CALENDAR?</a:t>
            </a:r>
          </a:p>
          <a:p>
            <a:pPr algn="ctr">
              <a:lnSpc>
                <a:spcPts val="4897"/>
              </a:lnSpc>
            </a:pPr>
            <a:endParaRPr lang="en-US" sz="5442" spc="-21">
              <a:solidFill>
                <a:srgbClr val="2051BF"/>
              </a:solidFill>
              <a:latin typeface="TAN Harmoni"/>
              <a:ea typeface="TAN Harmoni"/>
              <a:cs typeface="TAN Harmoni"/>
              <a:sym typeface="TAN Harmoni"/>
            </a:endParaRPr>
          </a:p>
          <a:p>
            <a:pPr algn="ctr">
              <a:lnSpc>
                <a:spcPts val="4897"/>
              </a:lnSpc>
            </a:pPr>
            <a:r>
              <a:rPr lang="en-US" sz="5442" spc="-21">
                <a:solidFill>
                  <a:srgbClr val="2051BF"/>
                </a:solidFill>
                <a:latin typeface="TAN Harmoni"/>
                <a:ea typeface="TAN Harmoni"/>
                <a:cs typeface="TAN Harmoni"/>
                <a:sym typeface="TAN Harmoni"/>
              </a:rPr>
              <a:t>3. HOW DO YOU KEEP MEETINGS FRESH AND FUN FOR NEW SCOUTS? (ARE WE HAVING FUN EVERY MEETING?)</a:t>
            </a:r>
          </a:p>
          <a:p>
            <a:pPr algn="ctr">
              <a:lnSpc>
                <a:spcPts val="4897"/>
              </a:lnSpc>
            </a:pPr>
            <a:endParaRPr lang="en-US" sz="5442" spc="-21">
              <a:solidFill>
                <a:srgbClr val="2051BF"/>
              </a:solidFill>
              <a:latin typeface="TAN Harmoni"/>
              <a:ea typeface="TAN Harmoni"/>
              <a:cs typeface="TAN Harmoni"/>
              <a:sym typeface="TAN Harmoni"/>
            </a:endParaRPr>
          </a:p>
          <a:p>
            <a:pPr algn="ctr">
              <a:lnSpc>
                <a:spcPts val="4897"/>
              </a:lnSpc>
            </a:pPr>
            <a:r>
              <a:rPr lang="en-US" sz="5442" spc="-21">
                <a:solidFill>
                  <a:srgbClr val="2051BF"/>
                </a:solidFill>
                <a:latin typeface="TAN Harmoni"/>
                <a:ea typeface="TAN Harmoni"/>
                <a:cs typeface="TAN Harmoni"/>
                <a:sym typeface="TAN Harmoni"/>
              </a:rPr>
              <a:t>4). WHAT ARE YOU DOING TO PREP FOR OPEN HOUSES IN THE FALL?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9F6"/>
        </a:solidFill>
        <a:effectLst/>
      </p:bgPr>
    </p:bg>
    <p:spTree>
      <p:nvGrpSpPr>
        <p:cNvPr id="1" name=""/>
        <p:cNvGrpSpPr/>
        <p:nvPr/>
      </p:nvGrpSpPr>
      <p:grpSpPr>
        <a:xfrm>
          <a:off x="0" y="0"/>
          <a:ext cx="0" cy="0"/>
          <a:chOff x="0" y="0"/>
          <a:chExt cx="0" cy="0"/>
        </a:xfrm>
      </p:grpSpPr>
      <p:sp>
        <p:nvSpPr>
          <p:cNvPr id="2" name="Freeform 2"/>
          <p:cNvSpPr/>
          <p:nvPr/>
        </p:nvSpPr>
        <p:spPr>
          <a:xfrm rot="-8655182">
            <a:off x="10866430" y="10054925"/>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658000" flipH="1">
            <a:off x="6066616" y="10054925"/>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flipH="1">
            <a:off x="17067390" y="7759844"/>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flipH="1" flipV="1">
            <a:off x="-1246178" y="7759844"/>
            <a:ext cx="2139696" cy="4114800"/>
          </a:xfrm>
          <a:custGeom>
            <a:avLst/>
            <a:gdLst/>
            <a:ahLst/>
            <a:cxnLst/>
            <a:rect l="l" t="t" r="r" b="b"/>
            <a:pathLst>
              <a:path w="2139696" h="4114800">
                <a:moveTo>
                  <a:pt x="2139696" y="4114800"/>
                </a:moveTo>
                <a:lnTo>
                  <a:pt x="0" y="4114800"/>
                </a:lnTo>
                <a:lnTo>
                  <a:pt x="0" y="0"/>
                </a:lnTo>
                <a:lnTo>
                  <a:pt x="2139696" y="0"/>
                </a:lnTo>
                <a:lnTo>
                  <a:pt x="2139696" y="411480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0" y="-1930028"/>
            <a:ext cx="18288000" cy="5143500"/>
            <a:chOff x="0" y="0"/>
            <a:chExt cx="4816593" cy="1354667"/>
          </a:xfrm>
        </p:grpSpPr>
        <p:sp>
          <p:nvSpPr>
            <p:cNvPr id="7" name="Freeform 7"/>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9BC55E"/>
            </a:solidFill>
          </p:spPr>
          <p:txBody>
            <a:bodyPr/>
            <a:lstStyle/>
            <a:p>
              <a:endParaRPr lang="en-US"/>
            </a:p>
          </p:txBody>
        </p:sp>
        <p:sp>
          <p:nvSpPr>
            <p:cNvPr id="8" name="TextBox 8"/>
            <p:cNvSpPr txBox="1"/>
            <p:nvPr/>
          </p:nvSpPr>
          <p:spPr>
            <a:xfrm>
              <a:off x="0" y="-38100"/>
              <a:ext cx="4816593" cy="13927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2144817">
            <a:off x="5281874" y="-3882725"/>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2142000" flipH="1">
            <a:off x="10081688" y="-3882725"/>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rot="5400000" flipH="1">
            <a:off x="-1131696" y="666924"/>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5400000" flipH="1" flipV="1">
            <a:off x="17280000" y="722239"/>
            <a:ext cx="2139696" cy="4114800"/>
          </a:xfrm>
          <a:custGeom>
            <a:avLst/>
            <a:gdLst/>
            <a:ahLst/>
            <a:cxnLst/>
            <a:rect l="l" t="t" r="r" b="b"/>
            <a:pathLst>
              <a:path w="2139696" h="4114800">
                <a:moveTo>
                  <a:pt x="2139696" y="4114800"/>
                </a:moveTo>
                <a:lnTo>
                  <a:pt x="0" y="4114800"/>
                </a:lnTo>
                <a:lnTo>
                  <a:pt x="0" y="0"/>
                </a:lnTo>
                <a:lnTo>
                  <a:pt x="2139696" y="0"/>
                </a:lnTo>
                <a:lnTo>
                  <a:pt x="2139696" y="411480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381331" y="226862"/>
            <a:ext cx="15525338" cy="3013483"/>
          </a:xfrm>
          <a:prstGeom prst="rect">
            <a:avLst/>
          </a:prstGeom>
        </p:spPr>
        <p:txBody>
          <a:bodyPr lIns="0" tIns="0" rIns="0" bIns="0" rtlCol="0" anchor="t">
            <a:spAutoFit/>
          </a:bodyPr>
          <a:lstStyle/>
          <a:p>
            <a:pPr algn="ctr">
              <a:lnSpc>
                <a:spcPts val="10387"/>
              </a:lnSpc>
            </a:pPr>
            <a:r>
              <a:rPr lang="en-US" sz="11541" spc="-46">
                <a:solidFill>
                  <a:srgbClr val="2051BF"/>
                </a:solidFill>
                <a:latin typeface="TAN Harmoni"/>
                <a:ea typeface="TAN Harmoni"/>
                <a:cs typeface="TAN Harmoni"/>
                <a:sym typeface="TAN Harmoni"/>
              </a:rPr>
              <a:t>TOPIC #3: </a:t>
            </a:r>
          </a:p>
          <a:p>
            <a:pPr algn="ctr">
              <a:lnSpc>
                <a:spcPts val="10387"/>
              </a:lnSpc>
            </a:pPr>
            <a:r>
              <a:rPr lang="en-US" sz="11541" spc="-46">
                <a:solidFill>
                  <a:srgbClr val="2051BF"/>
                </a:solidFill>
                <a:latin typeface="TAN Harmoni"/>
                <a:ea typeface="TAN Harmoni"/>
                <a:cs typeface="TAN Harmoni"/>
                <a:sym typeface="TAN Harmoni"/>
              </a:rPr>
              <a:t>RECRUITMENT STRATEGIES</a:t>
            </a:r>
          </a:p>
        </p:txBody>
      </p:sp>
      <p:sp>
        <p:nvSpPr>
          <p:cNvPr id="14" name="TextBox 14"/>
          <p:cNvSpPr txBox="1"/>
          <p:nvPr/>
        </p:nvSpPr>
        <p:spPr>
          <a:xfrm>
            <a:off x="1319483" y="3473644"/>
            <a:ext cx="15939817" cy="6119826"/>
          </a:xfrm>
          <a:prstGeom prst="rect">
            <a:avLst/>
          </a:prstGeom>
        </p:spPr>
        <p:txBody>
          <a:bodyPr lIns="0" tIns="0" rIns="0" bIns="0" rtlCol="0" anchor="t">
            <a:spAutoFit/>
          </a:bodyPr>
          <a:lstStyle/>
          <a:p>
            <a:pPr algn="ctr">
              <a:lnSpc>
                <a:spcPts val="3642"/>
              </a:lnSpc>
            </a:pPr>
            <a:r>
              <a:rPr lang="en-US" sz="4047" spc="-16">
                <a:solidFill>
                  <a:srgbClr val="2051BF"/>
                </a:solidFill>
                <a:latin typeface="TAN Harmoni"/>
                <a:ea typeface="TAN Harmoni"/>
                <a:cs typeface="TAN Harmoni"/>
                <a:sym typeface="TAN Harmoni"/>
              </a:rPr>
              <a:t>QUESTIONS TO THINK ABOUT:</a:t>
            </a:r>
          </a:p>
          <a:p>
            <a:pPr algn="ctr">
              <a:lnSpc>
                <a:spcPts val="3642"/>
              </a:lnSpc>
            </a:pPr>
            <a:r>
              <a:rPr lang="en-US" sz="4047" spc="-16">
                <a:solidFill>
                  <a:srgbClr val="2051BF"/>
                </a:solidFill>
                <a:latin typeface="TAN Harmoni"/>
                <a:ea typeface="TAN Harmoni"/>
                <a:cs typeface="TAN Harmoni"/>
                <a:sym typeface="TAN Harmoni"/>
              </a:rPr>
              <a:t>1. HOW DO YOU APPROACH OPEN HOUSES TO ATTRACT NEW YOUTH MEMBERS?</a:t>
            </a:r>
          </a:p>
          <a:p>
            <a:pPr algn="ctr">
              <a:lnSpc>
                <a:spcPts val="3642"/>
              </a:lnSpc>
            </a:pPr>
            <a:endParaRPr lang="en-US" sz="4047" spc="-16">
              <a:solidFill>
                <a:srgbClr val="2051BF"/>
              </a:solidFill>
              <a:latin typeface="TAN Harmoni"/>
              <a:ea typeface="TAN Harmoni"/>
              <a:cs typeface="TAN Harmoni"/>
              <a:sym typeface="TAN Harmoni"/>
            </a:endParaRPr>
          </a:p>
          <a:p>
            <a:pPr algn="ctr">
              <a:lnSpc>
                <a:spcPts val="3642"/>
              </a:lnSpc>
            </a:pPr>
            <a:r>
              <a:rPr lang="en-US" sz="4047" spc="-16">
                <a:solidFill>
                  <a:srgbClr val="2051BF"/>
                </a:solidFill>
                <a:latin typeface="TAN Harmoni"/>
                <a:ea typeface="TAN Harmoni"/>
                <a:cs typeface="TAN Harmoni"/>
                <a:sym typeface="TAN Harmoni"/>
              </a:rPr>
              <a:t>2. WHAT ELEMENTS DO YOU INCLUDE IN YOUR RECRUITMENT EVENTS TO MAKE THEM SUCCESSFUL?</a:t>
            </a:r>
          </a:p>
          <a:p>
            <a:pPr algn="ctr">
              <a:lnSpc>
                <a:spcPts val="3642"/>
              </a:lnSpc>
            </a:pPr>
            <a:endParaRPr lang="en-US" sz="4047" spc="-16">
              <a:solidFill>
                <a:srgbClr val="2051BF"/>
              </a:solidFill>
              <a:latin typeface="TAN Harmoni"/>
              <a:ea typeface="TAN Harmoni"/>
              <a:cs typeface="TAN Harmoni"/>
              <a:sym typeface="TAN Harmoni"/>
            </a:endParaRPr>
          </a:p>
          <a:p>
            <a:pPr algn="ctr">
              <a:lnSpc>
                <a:spcPts val="3642"/>
              </a:lnSpc>
            </a:pPr>
            <a:r>
              <a:rPr lang="en-US" sz="4047" spc="-16">
                <a:solidFill>
                  <a:srgbClr val="2051BF"/>
                </a:solidFill>
                <a:latin typeface="TAN Harmoni"/>
                <a:ea typeface="TAN Harmoni"/>
                <a:cs typeface="TAN Harmoni"/>
                <a:sym typeface="TAN Harmoni"/>
              </a:rPr>
              <a:t>3. WHAT CONTENT DO YOU INCLUDE ON YOUR UNIT'S FLYERS TO APPEAL TO POTENTIAL MEMBERS?</a:t>
            </a:r>
          </a:p>
          <a:p>
            <a:pPr algn="ctr">
              <a:lnSpc>
                <a:spcPts val="3642"/>
              </a:lnSpc>
            </a:pPr>
            <a:endParaRPr lang="en-US" sz="4047" spc="-16">
              <a:solidFill>
                <a:srgbClr val="2051BF"/>
              </a:solidFill>
              <a:latin typeface="TAN Harmoni"/>
              <a:ea typeface="TAN Harmoni"/>
              <a:cs typeface="TAN Harmoni"/>
              <a:sym typeface="TAN Harmoni"/>
            </a:endParaRPr>
          </a:p>
          <a:p>
            <a:pPr algn="ctr">
              <a:lnSpc>
                <a:spcPts val="3642"/>
              </a:lnSpc>
            </a:pPr>
            <a:r>
              <a:rPr lang="en-US" sz="4047" spc="-16">
                <a:solidFill>
                  <a:srgbClr val="2051BF"/>
                </a:solidFill>
                <a:latin typeface="TAN Harmoni"/>
                <a:ea typeface="TAN Harmoni"/>
                <a:cs typeface="TAN Harmoni"/>
                <a:sym typeface="TAN Harmoni"/>
              </a:rPr>
              <a:t>4. HOW DO YOU GENERATE AND FOLLOW UP ON NEW LEADS FOR RECRUITMENT?</a:t>
            </a:r>
          </a:p>
          <a:p>
            <a:pPr algn="ctr">
              <a:lnSpc>
                <a:spcPts val="3642"/>
              </a:lnSpc>
            </a:pPr>
            <a:endParaRPr lang="en-US" sz="4047" spc="-16">
              <a:solidFill>
                <a:srgbClr val="2051BF"/>
              </a:solidFill>
              <a:latin typeface="TAN Harmoni"/>
              <a:ea typeface="TAN Harmoni"/>
              <a:cs typeface="TAN Harmoni"/>
              <a:sym typeface="TAN Harmoni"/>
            </a:endParaRPr>
          </a:p>
          <a:p>
            <a:pPr algn="ctr">
              <a:lnSpc>
                <a:spcPts val="3642"/>
              </a:lnSpc>
            </a:pPr>
            <a:r>
              <a:rPr lang="en-US" sz="4047" spc="-16">
                <a:solidFill>
                  <a:srgbClr val="2051BF"/>
                </a:solidFill>
                <a:latin typeface="TAN Harmoni"/>
                <a:ea typeface="TAN Harmoni"/>
                <a:cs typeface="TAN Harmoni"/>
                <a:sym typeface="TAN Harmoni"/>
              </a:rPr>
              <a:t>5. HOW DO YOU INCLUDE THE 7 TOUCHES METHOD IN YOUR UNIT RECRUITING?</a:t>
            </a:r>
          </a:p>
          <a:p>
            <a:pPr algn="ctr">
              <a:lnSpc>
                <a:spcPts val="3642"/>
              </a:lnSpc>
            </a:pPr>
            <a:endParaRPr lang="en-US" sz="4047" spc="-16">
              <a:solidFill>
                <a:srgbClr val="2051BF"/>
              </a:solidFill>
              <a:latin typeface="TAN Harmoni"/>
              <a:ea typeface="TAN Harmoni"/>
              <a:cs typeface="TAN Harmoni"/>
              <a:sym typeface="TAN Harmoni"/>
            </a:endParaRPr>
          </a:p>
          <a:p>
            <a:pPr algn="ctr">
              <a:lnSpc>
                <a:spcPts val="3642"/>
              </a:lnSpc>
            </a:pPr>
            <a:r>
              <a:rPr lang="en-US" sz="4047" spc="-16">
                <a:solidFill>
                  <a:srgbClr val="2051BF"/>
                </a:solidFill>
                <a:latin typeface="TAN Harmoni"/>
                <a:ea typeface="TAN Harmoni"/>
                <a:cs typeface="TAN Harmoni"/>
                <a:sym typeface="TAN Harmoni"/>
              </a:rPr>
              <a:t>6. HOW DO YOU UTILIZE OTHER SCHOOL EVENTS IN YOUR RECRUITING?</a:t>
            </a:r>
          </a:p>
          <a:p>
            <a:pPr algn="ctr">
              <a:lnSpc>
                <a:spcPts val="3642"/>
              </a:lnSpc>
            </a:pPr>
            <a:r>
              <a:rPr lang="en-US" sz="4047" spc="-16">
                <a:solidFill>
                  <a:srgbClr val="2051BF"/>
                </a:solidFill>
                <a:latin typeface="TAN Harmoni"/>
                <a:ea typeface="TAN Harmoni"/>
                <a:cs typeface="TAN Harmoni"/>
                <a:sym typeface="TAN Harmoni"/>
              </a:rPr>
              <a:t>(BE THERE! KNOW YOUR SCHOOL!)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9F6"/>
        </a:solidFill>
        <a:effectLst/>
      </p:bgPr>
    </p:bg>
    <p:spTree>
      <p:nvGrpSpPr>
        <p:cNvPr id="1" name=""/>
        <p:cNvGrpSpPr/>
        <p:nvPr/>
      </p:nvGrpSpPr>
      <p:grpSpPr>
        <a:xfrm>
          <a:off x="0" y="0"/>
          <a:ext cx="0" cy="0"/>
          <a:chOff x="0" y="0"/>
          <a:chExt cx="0" cy="0"/>
        </a:xfrm>
      </p:grpSpPr>
      <p:sp>
        <p:nvSpPr>
          <p:cNvPr id="2" name="Freeform 2"/>
          <p:cNvSpPr/>
          <p:nvPr/>
        </p:nvSpPr>
        <p:spPr>
          <a:xfrm rot="-8655182">
            <a:off x="10866430" y="10054925"/>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658000" flipH="1">
            <a:off x="6066616" y="10054925"/>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flipH="1">
            <a:off x="17067390" y="7759844"/>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flipH="1" flipV="1">
            <a:off x="-1246178" y="7759844"/>
            <a:ext cx="2139696" cy="4114800"/>
          </a:xfrm>
          <a:custGeom>
            <a:avLst/>
            <a:gdLst/>
            <a:ahLst/>
            <a:cxnLst/>
            <a:rect l="l" t="t" r="r" b="b"/>
            <a:pathLst>
              <a:path w="2139696" h="4114800">
                <a:moveTo>
                  <a:pt x="2139696" y="4114800"/>
                </a:moveTo>
                <a:lnTo>
                  <a:pt x="0" y="4114800"/>
                </a:lnTo>
                <a:lnTo>
                  <a:pt x="0" y="0"/>
                </a:lnTo>
                <a:lnTo>
                  <a:pt x="2139696" y="0"/>
                </a:lnTo>
                <a:lnTo>
                  <a:pt x="2139696" y="411480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0" y="-1930028"/>
            <a:ext cx="18288000" cy="5143500"/>
            <a:chOff x="0" y="0"/>
            <a:chExt cx="4816593" cy="1354667"/>
          </a:xfrm>
        </p:grpSpPr>
        <p:sp>
          <p:nvSpPr>
            <p:cNvPr id="7" name="Freeform 7"/>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9BC55E"/>
            </a:solidFill>
          </p:spPr>
          <p:txBody>
            <a:bodyPr/>
            <a:lstStyle/>
            <a:p>
              <a:endParaRPr lang="en-US"/>
            </a:p>
          </p:txBody>
        </p:sp>
        <p:sp>
          <p:nvSpPr>
            <p:cNvPr id="8" name="TextBox 8"/>
            <p:cNvSpPr txBox="1"/>
            <p:nvPr/>
          </p:nvSpPr>
          <p:spPr>
            <a:xfrm>
              <a:off x="0" y="-38100"/>
              <a:ext cx="4816593" cy="13927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2144817">
            <a:off x="5281874" y="-3882725"/>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2142000" flipH="1">
            <a:off x="10081688" y="-3882725"/>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rot="5400000" flipH="1">
            <a:off x="-1131696" y="666924"/>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5400000" flipH="1" flipV="1">
            <a:off x="17280000" y="722239"/>
            <a:ext cx="2139696" cy="4114800"/>
          </a:xfrm>
          <a:custGeom>
            <a:avLst/>
            <a:gdLst/>
            <a:ahLst/>
            <a:cxnLst/>
            <a:rect l="l" t="t" r="r" b="b"/>
            <a:pathLst>
              <a:path w="2139696" h="4114800">
                <a:moveTo>
                  <a:pt x="2139696" y="4114800"/>
                </a:moveTo>
                <a:lnTo>
                  <a:pt x="0" y="4114800"/>
                </a:lnTo>
                <a:lnTo>
                  <a:pt x="0" y="0"/>
                </a:lnTo>
                <a:lnTo>
                  <a:pt x="2139696" y="0"/>
                </a:lnTo>
                <a:lnTo>
                  <a:pt x="2139696" y="411480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381331" y="226862"/>
            <a:ext cx="15525338" cy="3013483"/>
          </a:xfrm>
          <a:prstGeom prst="rect">
            <a:avLst/>
          </a:prstGeom>
        </p:spPr>
        <p:txBody>
          <a:bodyPr lIns="0" tIns="0" rIns="0" bIns="0" rtlCol="0" anchor="t">
            <a:spAutoFit/>
          </a:bodyPr>
          <a:lstStyle/>
          <a:p>
            <a:pPr algn="ctr">
              <a:lnSpc>
                <a:spcPts val="10387"/>
              </a:lnSpc>
            </a:pPr>
            <a:r>
              <a:rPr lang="en-US" sz="11541" spc="-46">
                <a:solidFill>
                  <a:srgbClr val="2051BF"/>
                </a:solidFill>
                <a:latin typeface="TAN Harmoni"/>
                <a:ea typeface="TAN Harmoni"/>
                <a:cs typeface="TAN Harmoni"/>
                <a:sym typeface="TAN Harmoni"/>
              </a:rPr>
              <a:t>TOPIC #4: </a:t>
            </a:r>
          </a:p>
          <a:p>
            <a:pPr algn="ctr">
              <a:lnSpc>
                <a:spcPts val="10387"/>
              </a:lnSpc>
            </a:pPr>
            <a:r>
              <a:rPr lang="en-US" sz="11541" spc="-46">
                <a:solidFill>
                  <a:srgbClr val="2051BF"/>
                </a:solidFill>
                <a:latin typeface="TAN Harmoni"/>
                <a:ea typeface="TAN Harmoni"/>
                <a:cs typeface="TAN Harmoni"/>
                <a:sym typeface="TAN Harmoni"/>
              </a:rPr>
              <a:t>PARENTAL ENGAGEMENT</a:t>
            </a:r>
          </a:p>
        </p:txBody>
      </p:sp>
      <p:sp>
        <p:nvSpPr>
          <p:cNvPr id="14" name="TextBox 14"/>
          <p:cNvSpPr txBox="1"/>
          <p:nvPr/>
        </p:nvSpPr>
        <p:spPr>
          <a:xfrm>
            <a:off x="1319483" y="3627585"/>
            <a:ext cx="15525338" cy="6379545"/>
          </a:xfrm>
          <a:prstGeom prst="rect">
            <a:avLst/>
          </a:prstGeom>
        </p:spPr>
        <p:txBody>
          <a:bodyPr lIns="0" tIns="0" rIns="0" bIns="0" rtlCol="0" anchor="t">
            <a:spAutoFit/>
          </a:bodyPr>
          <a:lstStyle/>
          <a:p>
            <a:pPr algn="ctr">
              <a:lnSpc>
                <a:spcPts val="4897"/>
              </a:lnSpc>
            </a:pPr>
            <a:r>
              <a:rPr lang="en-US" sz="5442" spc="-21">
                <a:solidFill>
                  <a:srgbClr val="2051BF"/>
                </a:solidFill>
                <a:latin typeface="TAN Harmoni"/>
                <a:ea typeface="TAN Harmoni"/>
                <a:cs typeface="TAN Harmoni"/>
                <a:sym typeface="TAN Harmoni"/>
              </a:rPr>
              <a:t>1. HOW DO YOU KEEP PARENTS ENGAGED IN THE PROGRAM?</a:t>
            </a:r>
          </a:p>
          <a:p>
            <a:pPr algn="ctr">
              <a:lnSpc>
                <a:spcPts val="4897"/>
              </a:lnSpc>
            </a:pPr>
            <a:endParaRPr lang="en-US" sz="5442" spc="-21">
              <a:solidFill>
                <a:srgbClr val="2051BF"/>
              </a:solidFill>
              <a:latin typeface="TAN Harmoni"/>
              <a:ea typeface="TAN Harmoni"/>
              <a:cs typeface="TAN Harmoni"/>
              <a:sym typeface="TAN Harmoni"/>
            </a:endParaRPr>
          </a:p>
          <a:p>
            <a:pPr algn="ctr">
              <a:lnSpc>
                <a:spcPts val="4897"/>
              </a:lnSpc>
            </a:pPr>
            <a:r>
              <a:rPr lang="en-US" sz="5442" spc="-21">
                <a:solidFill>
                  <a:srgbClr val="2051BF"/>
                </a:solidFill>
                <a:latin typeface="TAN Harmoni"/>
                <a:ea typeface="TAN Harmoni"/>
                <a:cs typeface="TAN Harmoni"/>
                <a:sym typeface="TAN Harmoni"/>
              </a:rPr>
              <a:t>2. WHAT STRATEGIES DO YOU USE TO RECRUIT PARENTS TO ASSIST OR TAKE ON LEADERSHIP ROLES? WHAT DO WE DO AFTER WE HAVE ASKED THEM TO ASSIST IN SOMETHING SMALL?</a:t>
            </a:r>
          </a:p>
          <a:p>
            <a:pPr algn="ctr">
              <a:lnSpc>
                <a:spcPts val="4897"/>
              </a:lnSpc>
            </a:pPr>
            <a:endParaRPr lang="en-US" sz="5442" spc="-21">
              <a:solidFill>
                <a:srgbClr val="2051BF"/>
              </a:solidFill>
              <a:latin typeface="TAN Harmoni"/>
              <a:ea typeface="TAN Harmoni"/>
              <a:cs typeface="TAN Harmoni"/>
              <a:sym typeface="TAN Harmoni"/>
            </a:endParaRPr>
          </a:p>
          <a:p>
            <a:pPr algn="ctr">
              <a:lnSpc>
                <a:spcPts val="4897"/>
              </a:lnSpc>
            </a:pPr>
            <a:r>
              <a:rPr lang="en-US" sz="5442" spc="-21">
                <a:solidFill>
                  <a:srgbClr val="2051BF"/>
                </a:solidFill>
                <a:latin typeface="TAN Harmoni"/>
                <a:ea typeface="TAN Harmoni"/>
                <a:cs typeface="TAN Harmoni"/>
                <a:sym typeface="TAN Harmoni"/>
              </a:rPr>
              <a:t>3. HOW DO YOU CHALLENGE YOUR PARENTS TO VOLUNTEER?</a:t>
            </a:r>
          </a:p>
          <a:p>
            <a:pPr algn="ctr">
              <a:lnSpc>
                <a:spcPts val="4897"/>
              </a:lnSpc>
            </a:pPr>
            <a:endParaRPr lang="en-US" sz="5442" spc="-21">
              <a:solidFill>
                <a:srgbClr val="2051BF"/>
              </a:solidFill>
              <a:latin typeface="TAN Harmoni"/>
              <a:ea typeface="TAN Harmoni"/>
              <a:cs typeface="TAN Harmoni"/>
              <a:sym typeface="TAN Harmoni"/>
            </a:endParaRPr>
          </a:p>
          <a:p>
            <a:pPr algn="ctr">
              <a:lnSpc>
                <a:spcPts val="4897"/>
              </a:lnSpc>
            </a:pPr>
            <a:r>
              <a:rPr lang="en-US" sz="5442" spc="-21">
                <a:solidFill>
                  <a:srgbClr val="2051BF"/>
                </a:solidFill>
                <a:latin typeface="TAN Harmoni"/>
                <a:ea typeface="TAN Harmoni"/>
                <a:cs typeface="TAN Harmoni"/>
                <a:sym typeface="TAN Harmoni"/>
              </a:rPr>
              <a:t>4. WHAT JOBS CAN YOU HAVE YOUR PARENTS DO TO ASSIST YOU DURING THE LEAD UP TO FALL RECRUITMENT?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9F6"/>
        </a:solidFill>
        <a:effectLst/>
      </p:bgPr>
    </p:bg>
    <p:spTree>
      <p:nvGrpSpPr>
        <p:cNvPr id="1" name=""/>
        <p:cNvGrpSpPr/>
        <p:nvPr/>
      </p:nvGrpSpPr>
      <p:grpSpPr>
        <a:xfrm>
          <a:off x="0" y="0"/>
          <a:ext cx="0" cy="0"/>
          <a:chOff x="0" y="0"/>
          <a:chExt cx="0" cy="0"/>
        </a:xfrm>
      </p:grpSpPr>
      <p:grpSp>
        <p:nvGrpSpPr>
          <p:cNvPr id="2" name="Group 2"/>
          <p:cNvGrpSpPr/>
          <p:nvPr/>
        </p:nvGrpSpPr>
        <p:grpSpPr>
          <a:xfrm>
            <a:off x="0" y="4843463"/>
            <a:ext cx="5560734" cy="4714875"/>
            <a:chOff x="0" y="0"/>
            <a:chExt cx="1464556" cy="1241778"/>
          </a:xfrm>
        </p:grpSpPr>
        <p:sp>
          <p:nvSpPr>
            <p:cNvPr id="3" name="Freeform 3"/>
            <p:cNvSpPr/>
            <p:nvPr/>
          </p:nvSpPr>
          <p:spPr>
            <a:xfrm>
              <a:off x="0" y="0"/>
              <a:ext cx="1464555" cy="1241778"/>
            </a:xfrm>
            <a:custGeom>
              <a:avLst/>
              <a:gdLst/>
              <a:ahLst/>
              <a:cxnLst/>
              <a:rect l="l" t="t" r="r" b="b"/>
              <a:pathLst>
                <a:path w="1464555" h="1241778">
                  <a:moveTo>
                    <a:pt x="0" y="0"/>
                  </a:moveTo>
                  <a:lnTo>
                    <a:pt x="1464555" y="0"/>
                  </a:lnTo>
                  <a:lnTo>
                    <a:pt x="1464555" y="1241778"/>
                  </a:lnTo>
                  <a:lnTo>
                    <a:pt x="0" y="1241778"/>
                  </a:lnTo>
                  <a:close/>
                </a:path>
              </a:pathLst>
            </a:custGeom>
            <a:solidFill>
              <a:srgbClr val="2051BF"/>
            </a:solidFill>
          </p:spPr>
          <p:txBody>
            <a:bodyPr/>
            <a:lstStyle/>
            <a:p>
              <a:endParaRPr lang="en-US"/>
            </a:p>
          </p:txBody>
        </p:sp>
        <p:sp>
          <p:nvSpPr>
            <p:cNvPr id="4" name="TextBox 4"/>
            <p:cNvSpPr txBox="1"/>
            <p:nvPr/>
          </p:nvSpPr>
          <p:spPr>
            <a:xfrm>
              <a:off x="0" y="-38100"/>
              <a:ext cx="1464556" cy="127987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2144817">
            <a:off x="365539" y="-736269"/>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664377" y="6277225"/>
            <a:ext cx="4231980" cy="1837825"/>
          </a:xfrm>
          <a:prstGeom prst="rect">
            <a:avLst/>
          </a:prstGeom>
        </p:spPr>
        <p:txBody>
          <a:bodyPr lIns="0" tIns="0" rIns="0" bIns="0" rtlCol="0" anchor="t">
            <a:spAutoFit/>
          </a:bodyPr>
          <a:lstStyle/>
          <a:p>
            <a:pPr algn="ctr">
              <a:lnSpc>
                <a:spcPts val="4798"/>
              </a:lnSpc>
              <a:spcBef>
                <a:spcPct val="0"/>
              </a:spcBef>
            </a:pPr>
            <a:r>
              <a:rPr lang="en-US" sz="3998" spc="-159">
                <a:solidFill>
                  <a:srgbClr val="FBF9F6"/>
                </a:solidFill>
                <a:latin typeface="Glacial Indifference"/>
                <a:ea typeface="Glacial Indifference"/>
                <a:cs typeface="Glacial Indifference"/>
                <a:sym typeface="Glacial Indifference"/>
              </a:rPr>
              <a:t>Recruitment is necessary, but retention is critical!</a:t>
            </a:r>
          </a:p>
        </p:txBody>
      </p:sp>
      <p:sp>
        <p:nvSpPr>
          <p:cNvPr id="7" name="TextBox 7"/>
          <p:cNvSpPr txBox="1"/>
          <p:nvPr/>
        </p:nvSpPr>
        <p:spPr>
          <a:xfrm>
            <a:off x="2151133" y="1057275"/>
            <a:ext cx="13985734" cy="2794657"/>
          </a:xfrm>
          <a:prstGeom prst="rect">
            <a:avLst/>
          </a:prstGeom>
        </p:spPr>
        <p:txBody>
          <a:bodyPr lIns="0" tIns="0" rIns="0" bIns="0" rtlCol="0" anchor="t">
            <a:spAutoFit/>
          </a:bodyPr>
          <a:lstStyle/>
          <a:p>
            <a:pPr algn="ctr">
              <a:lnSpc>
                <a:spcPts val="9540"/>
              </a:lnSpc>
            </a:pPr>
            <a:r>
              <a:rPr lang="en-US" sz="10600" spc="-42">
                <a:solidFill>
                  <a:srgbClr val="2051BF"/>
                </a:solidFill>
                <a:latin typeface="TAN Harmoni"/>
                <a:ea typeface="TAN Harmoni"/>
                <a:cs typeface="TAN Harmoni"/>
                <a:sym typeface="TAN Harmoni"/>
              </a:rPr>
              <a:t>THE IMPORTANCE OF RECRUITMENT &amp; RETENTION</a:t>
            </a:r>
          </a:p>
        </p:txBody>
      </p:sp>
      <p:grpSp>
        <p:nvGrpSpPr>
          <p:cNvPr id="8" name="Group 8"/>
          <p:cNvGrpSpPr/>
          <p:nvPr/>
        </p:nvGrpSpPr>
        <p:grpSpPr>
          <a:xfrm>
            <a:off x="6363339" y="4843463"/>
            <a:ext cx="5560734" cy="4714875"/>
            <a:chOff x="0" y="0"/>
            <a:chExt cx="1464556" cy="1241778"/>
          </a:xfrm>
        </p:grpSpPr>
        <p:sp>
          <p:nvSpPr>
            <p:cNvPr id="9" name="Freeform 9"/>
            <p:cNvSpPr/>
            <p:nvPr/>
          </p:nvSpPr>
          <p:spPr>
            <a:xfrm>
              <a:off x="0" y="0"/>
              <a:ext cx="1464555" cy="1241778"/>
            </a:xfrm>
            <a:custGeom>
              <a:avLst/>
              <a:gdLst/>
              <a:ahLst/>
              <a:cxnLst/>
              <a:rect l="l" t="t" r="r" b="b"/>
              <a:pathLst>
                <a:path w="1464555" h="1241778">
                  <a:moveTo>
                    <a:pt x="0" y="0"/>
                  </a:moveTo>
                  <a:lnTo>
                    <a:pt x="1464555" y="0"/>
                  </a:lnTo>
                  <a:lnTo>
                    <a:pt x="1464555" y="1241778"/>
                  </a:lnTo>
                  <a:lnTo>
                    <a:pt x="0" y="1241778"/>
                  </a:lnTo>
                  <a:close/>
                </a:path>
              </a:pathLst>
            </a:custGeom>
            <a:solidFill>
              <a:srgbClr val="EF772B"/>
            </a:solidFill>
          </p:spPr>
          <p:txBody>
            <a:bodyPr/>
            <a:lstStyle/>
            <a:p>
              <a:endParaRPr lang="en-US"/>
            </a:p>
          </p:txBody>
        </p:sp>
        <p:sp>
          <p:nvSpPr>
            <p:cNvPr id="10" name="TextBox 10"/>
            <p:cNvSpPr txBox="1"/>
            <p:nvPr/>
          </p:nvSpPr>
          <p:spPr>
            <a:xfrm>
              <a:off x="0" y="-38100"/>
              <a:ext cx="1464556" cy="1279878"/>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2570885" y="4843463"/>
            <a:ext cx="5560734" cy="4714875"/>
            <a:chOff x="0" y="0"/>
            <a:chExt cx="1464556" cy="1241778"/>
          </a:xfrm>
        </p:grpSpPr>
        <p:sp>
          <p:nvSpPr>
            <p:cNvPr id="12" name="Freeform 12"/>
            <p:cNvSpPr/>
            <p:nvPr/>
          </p:nvSpPr>
          <p:spPr>
            <a:xfrm>
              <a:off x="0" y="0"/>
              <a:ext cx="1464555" cy="1241778"/>
            </a:xfrm>
            <a:custGeom>
              <a:avLst/>
              <a:gdLst/>
              <a:ahLst/>
              <a:cxnLst/>
              <a:rect l="l" t="t" r="r" b="b"/>
              <a:pathLst>
                <a:path w="1464555" h="1241778">
                  <a:moveTo>
                    <a:pt x="0" y="0"/>
                  </a:moveTo>
                  <a:lnTo>
                    <a:pt x="1464555" y="0"/>
                  </a:lnTo>
                  <a:lnTo>
                    <a:pt x="1464555" y="1241778"/>
                  </a:lnTo>
                  <a:lnTo>
                    <a:pt x="0" y="1241778"/>
                  </a:lnTo>
                  <a:close/>
                </a:path>
              </a:pathLst>
            </a:custGeom>
            <a:solidFill>
              <a:srgbClr val="F790BF"/>
            </a:solidFill>
          </p:spPr>
          <p:txBody>
            <a:bodyPr/>
            <a:lstStyle/>
            <a:p>
              <a:endParaRPr lang="en-US"/>
            </a:p>
          </p:txBody>
        </p:sp>
        <p:sp>
          <p:nvSpPr>
            <p:cNvPr id="13" name="TextBox 13"/>
            <p:cNvSpPr txBox="1"/>
            <p:nvPr/>
          </p:nvSpPr>
          <p:spPr>
            <a:xfrm>
              <a:off x="0" y="-38100"/>
              <a:ext cx="1464556" cy="1279878"/>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7029401" y="5668793"/>
            <a:ext cx="4229197" cy="3054689"/>
          </a:xfrm>
          <a:prstGeom prst="rect">
            <a:avLst/>
          </a:prstGeom>
        </p:spPr>
        <p:txBody>
          <a:bodyPr lIns="0" tIns="0" rIns="0" bIns="0" rtlCol="0" anchor="t">
            <a:spAutoFit/>
          </a:bodyPr>
          <a:lstStyle/>
          <a:p>
            <a:pPr algn="ctr">
              <a:lnSpc>
                <a:spcPts val="4795"/>
              </a:lnSpc>
              <a:spcBef>
                <a:spcPct val="0"/>
              </a:spcBef>
            </a:pPr>
            <a:r>
              <a:rPr lang="en-US" sz="3996" spc="-159">
                <a:solidFill>
                  <a:srgbClr val="FBF9F6"/>
                </a:solidFill>
                <a:latin typeface="Glacial Indifference"/>
                <a:ea typeface="Glacial Indifference"/>
                <a:cs typeface="Glacial Indifference"/>
                <a:sym typeface="Glacial Indifference"/>
              </a:rPr>
              <a:t>What effective strategies contribute to an active Scouting community?</a:t>
            </a:r>
          </a:p>
        </p:txBody>
      </p:sp>
      <p:sp>
        <p:nvSpPr>
          <p:cNvPr id="15" name="TextBox 15"/>
          <p:cNvSpPr txBox="1"/>
          <p:nvPr/>
        </p:nvSpPr>
        <p:spPr>
          <a:xfrm>
            <a:off x="13235818" y="5972829"/>
            <a:ext cx="4230867" cy="2446617"/>
          </a:xfrm>
          <a:prstGeom prst="rect">
            <a:avLst/>
          </a:prstGeom>
        </p:spPr>
        <p:txBody>
          <a:bodyPr lIns="0" tIns="0" rIns="0" bIns="0" rtlCol="0" anchor="t">
            <a:spAutoFit/>
          </a:bodyPr>
          <a:lstStyle/>
          <a:p>
            <a:pPr algn="ctr">
              <a:lnSpc>
                <a:spcPts val="4797"/>
              </a:lnSpc>
              <a:spcBef>
                <a:spcPct val="0"/>
              </a:spcBef>
            </a:pPr>
            <a:r>
              <a:rPr lang="en-US" sz="3997" spc="-159">
                <a:solidFill>
                  <a:srgbClr val="FBF9F6"/>
                </a:solidFill>
                <a:latin typeface="Glacial Indifference"/>
                <a:ea typeface="Glacial Indifference"/>
                <a:cs typeface="Glacial Indifference"/>
                <a:sym typeface="Glacial Indifference"/>
              </a:rPr>
              <a:t>Consistent membership growth helps unit vitality and program quality!</a:t>
            </a:r>
          </a:p>
        </p:txBody>
      </p:sp>
      <p:sp>
        <p:nvSpPr>
          <p:cNvPr id="16" name="Freeform 16"/>
          <p:cNvSpPr/>
          <p:nvPr/>
        </p:nvSpPr>
        <p:spPr>
          <a:xfrm rot="-2142000" flipH="1">
            <a:off x="15785905" y="-735996"/>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9F6"/>
        </a:solidFill>
        <a:effectLst/>
      </p:bgPr>
    </p:bg>
    <p:spTree>
      <p:nvGrpSpPr>
        <p:cNvPr id="1" name=""/>
        <p:cNvGrpSpPr/>
        <p:nvPr/>
      </p:nvGrpSpPr>
      <p:grpSpPr>
        <a:xfrm>
          <a:off x="0" y="0"/>
          <a:ext cx="0" cy="0"/>
          <a:chOff x="0" y="0"/>
          <a:chExt cx="0" cy="0"/>
        </a:xfrm>
      </p:grpSpPr>
      <p:sp>
        <p:nvSpPr>
          <p:cNvPr id="2" name="Freeform 2"/>
          <p:cNvSpPr/>
          <p:nvPr/>
        </p:nvSpPr>
        <p:spPr>
          <a:xfrm rot="-8655182">
            <a:off x="10866430" y="10054925"/>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658000" flipH="1">
            <a:off x="6066616" y="10054925"/>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flipH="1">
            <a:off x="17067390" y="7759844"/>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flipH="1" flipV="1">
            <a:off x="-1246178" y="7759844"/>
            <a:ext cx="2139696" cy="4114800"/>
          </a:xfrm>
          <a:custGeom>
            <a:avLst/>
            <a:gdLst/>
            <a:ahLst/>
            <a:cxnLst/>
            <a:rect l="l" t="t" r="r" b="b"/>
            <a:pathLst>
              <a:path w="2139696" h="4114800">
                <a:moveTo>
                  <a:pt x="2139696" y="4114800"/>
                </a:moveTo>
                <a:lnTo>
                  <a:pt x="0" y="4114800"/>
                </a:lnTo>
                <a:lnTo>
                  <a:pt x="0" y="0"/>
                </a:lnTo>
                <a:lnTo>
                  <a:pt x="2139696" y="0"/>
                </a:lnTo>
                <a:lnTo>
                  <a:pt x="2139696" y="411480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0" y="-1930028"/>
            <a:ext cx="18288000" cy="5143500"/>
            <a:chOff x="0" y="0"/>
            <a:chExt cx="4816593" cy="1354667"/>
          </a:xfrm>
        </p:grpSpPr>
        <p:sp>
          <p:nvSpPr>
            <p:cNvPr id="7" name="Freeform 7"/>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9BC55E"/>
            </a:solidFill>
          </p:spPr>
          <p:txBody>
            <a:bodyPr/>
            <a:lstStyle/>
            <a:p>
              <a:endParaRPr lang="en-US"/>
            </a:p>
          </p:txBody>
        </p:sp>
        <p:sp>
          <p:nvSpPr>
            <p:cNvPr id="8" name="TextBox 8"/>
            <p:cNvSpPr txBox="1"/>
            <p:nvPr/>
          </p:nvSpPr>
          <p:spPr>
            <a:xfrm>
              <a:off x="0" y="-38100"/>
              <a:ext cx="4816593" cy="13927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2144817">
            <a:off x="5281874" y="-3882725"/>
            <a:ext cx="2139696" cy="4114800"/>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2142000" flipH="1">
            <a:off x="10081688" y="-3882725"/>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rot="5400000" flipH="1">
            <a:off x="-1131696" y="666924"/>
            <a:ext cx="2139696" cy="4114800"/>
          </a:xfrm>
          <a:custGeom>
            <a:avLst/>
            <a:gdLst/>
            <a:ahLst/>
            <a:cxnLst/>
            <a:rect l="l" t="t" r="r" b="b"/>
            <a:pathLst>
              <a:path w="2139696" h="4114800">
                <a:moveTo>
                  <a:pt x="2139696" y="0"/>
                </a:moveTo>
                <a:lnTo>
                  <a:pt x="0" y="0"/>
                </a:lnTo>
                <a:lnTo>
                  <a:pt x="0" y="4114800"/>
                </a:lnTo>
                <a:lnTo>
                  <a:pt x="2139696" y="4114800"/>
                </a:lnTo>
                <a:lnTo>
                  <a:pt x="213969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5400000" flipH="1" flipV="1">
            <a:off x="17280000" y="722239"/>
            <a:ext cx="2139696" cy="4114800"/>
          </a:xfrm>
          <a:custGeom>
            <a:avLst/>
            <a:gdLst/>
            <a:ahLst/>
            <a:cxnLst/>
            <a:rect l="l" t="t" r="r" b="b"/>
            <a:pathLst>
              <a:path w="2139696" h="4114800">
                <a:moveTo>
                  <a:pt x="2139696" y="4114800"/>
                </a:moveTo>
                <a:lnTo>
                  <a:pt x="0" y="4114800"/>
                </a:lnTo>
                <a:lnTo>
                  <a:pt x="0" y="0"/>
                </a:lnTo>
                <a:lnTo>
                  <a:pt x="2139696" y="0"/>
                </a:lnTo>
                <a:lnTo>
                  <a:pt x="2139696" y="411480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381331" y="335499"/>
            <a:ext cx="15525338" cy="2786684"/>
          </a:xfrm>
          <a:prstGeom prst="rect">
            <a:avLst/>
          </a:prstGeom>
        </p:spPr>
        <p:txBody>
          <a:bodyPr lIns="0" tIns="0" rIns="0" bIns="0" rtlCol="0" anchor="t">
            <a:spAutoFit/>
          </a:bodyPr>
          <a:lstStyle/>
          <a:p>
            <a:pPr algn="ctr">
              <a:lnSpc>
                <a:spcPts val="9577"/>
              </a:lnSpc>
            </a:pPr>
            <a:r>
              <a:rPr lang="en-US" sz="10641" spc="-42">
                <a:solidFill>
                  <a:srgbClr val="2051BF"/>
                </a:solidFill>
                <a:latin typeface="TAN Harmoni"/>
                <a:ea typeface="TAN Harmoni"/>
                <a:cs typeface="TAN Harmoni"/>
                <a:sym typeface="TAN Harmoni"/>
              </a:rPr>
              <a:t>TOPIC #5: </a:t>
            </a:r>
          </a:p>
          <a:p>
            <a:pPr algn="ctr">
              <a:lnSpc>
                <a:spcPts val="9577"/>
              </a:lnSpc>
            </a:pPr>
            <a:r>
              <a:rPr lang="en-US" sz="10641" spc="-42">
                <a:solidFill>
                  <a:srgbClr val="2051BF"/>
                </a:solidFill>
                <a:latin typeface="TAN Harmoni"/>
                <a:ea typeface="TAN Harmoni"/>
                <a:cs typeface="TAN Harmoni"/>
                <a:sym typeface="TAN Harmoni"/>
              </a:rPr>
              <a:t>SELF-ASSESSMENT &amp; IMPROVEMENT</a:t>
            </a:r>
          </a:p>
        </p:txBody>
      </p:sp>
      <p:sp>
        <p:nvSpPr>
          <p:cNvPr id="14" name="TextBox 14"/>
          <p:cNvSpPr txBox="1"/>
          <p:nvPr/>
        </p:nvSpPr>
        <p:spPr>
          <a:xfrm>
            <a:off x="1319483" y="3469470"/>
            <a:ext cx="15525338" cy="6686250"/>
          </a:xfrm>
          <a:prstGeom prst="rect">
            <a:avLst/>
          </a:prstGeom>
        </p:spPr>
        <p:txBody>
          <a:bodyPr lIns="0" tIns="0" rIns="0" bIns="0" rtlCol="0" anchor="t">
            <a:spAutoFit/>
          </a:bodyPr>
          <a:lstStyle/>
          <a:p>
            <a:pPr algn="ctr">
              <a:lnSpc>
                <a:spcPts val="4717"/>
              </a:lnSpc>
            </a:pPr>
            <a:r>
              <a:rPr lang="en-US" sz="5242" spc="-20">
                <a:solidFill>
                  <a:srgbClr val="2051BF"/>
                </a:solidFill>
                <a:latin typeface="TAN Harmoni"/>
                <a:ea typeface="TAN Harmoni"/>
                <a:cs typeface="TAN Harmoni"/>
                <a:sym typeface="TAN Harmoni"/>
              </a:rPr>
              <a:t>QUESTIONS TO THINK ABOUT:</a:t>
            </a:r>
          </a:p>
          <a:p>
            <a:pPr algn="ctr">
              <a:lnSpc>
                <a:spcPts val="4717"/>
              </a:lnSpc>
            </a:pPr>
            <a:r>
              <a:rPr lang="en-US" sz="5242" spc="-20">
                <a:solidFill>
                  <a:srgbClr val="2051BF"/>
                </a:solidFill>
                <a:latin typeface="TAN Harmoni"/>
                <a:ea typeface="TAN Harmoni"/>
                <a:cs typeface="TAN Harmoni"/>
                <a:sym typeface="TAN Harmoni"/>
              </a:rPr>
              <a:t>1. WHAT DO YOU CONSIDER YOUR UNIT'S WEAKEST POINT IN RECRUITMENT AND HOW ARE YOU ADDRESSING IT?</a:t>
            </a:r>
          </a:p>
          <a:p>
            <a:pPr algn="ctr">
              <a:lnSpc>
                <a:spcPts val="4717"/>
              </a:lnSpc>
            </a:pPr>
            <a:endParaRPr lang="en-US" sz="5242" spc="-20">
              <a:solidFill>
                <a:srgbClr val="2051BF"/>
              </a:solidFill>
              <a:latin typeface="TAN Harmoni"/>
              <a:ea typeface="TAN Harmoni"/>
              <a:cs typeface="TAN Harmoni"/>
              <a:sym typeface="TAN Harmoni"/>
            </a:endParaRPr>
          </a:p>
          <a:p>
            <a:pPr algn="ctr">
              <a:lnSpc>
                <a:spcPts val="4717"/>
              </a:lnSpc>
            </a:pPr>
            <a:r>
              <a:rPr lang="en-US" sz="5242" spc="-20">
                <a:solidFill>
                  <a:srgbClr val="2051BF"/>
                </a:solidFill>
                <a:latin typeface="TAN Harmoni"/>
                <a:ea typeface="TAN Harmoni"/>
                <a:cs typeface="TAN Harmoni"/>
                <a:sym typeface="TAN Harmoni"/>
              </a:rPr>
              <a:t>2. CAN YOU SHARE A SUCCESSFUL RECRUITMENT TACTIC THAT OTHERS MIGHT BENEFIT FROM?</a:t>
            </a:r>
          </a:p>
          <a:p>
            <a:pPr algn="ctr">
              <a:lnSpc>
                <a:spcPts val="4717"/>
              </a:lnSpc>
            </a:pPr>
            <a:endParaRPr lang="en-US" sz="5242" spc="-20">
              <a:solidFill>
                <a:srgbClr val="2051BF"/>
              </a:solidFill>
              <a:latin typeface="TAN Harmoni"/>
              <a:ea typeface="TAN Harmoni"/>
              <a:cs typeface="TAN Harmoni"/>
              <a:sym typeface="TAN Harmoni"/>
            </a:endParaRPr>
          </a:p>
          <a:p>
            <a:pPr algn="ctr">
              <a:lnSpc>
                <a:spcPts val="4717"/>
              </a:lnSpc>
            </a:pPr>
            <a:r>
              <a:rPr lang="en-US" sz="5242" spc="-20">
                <a:solidFill>
                  <a:srgbClr val="2051BF"/>
                </a:solidFill>
                <a:latin typeface="TAN Harmoni"/>
                <a:ea typeface="TAN Harmoni"/>
                <a:cs typeface="TAN Harmoni"/>
                <a:sym typeface="TAN Harmoni"/>
              </a:rPr>
              <a:t>3. WHAT IS YOUR FAVORITE PART OF BEING INVOLVED IN SCOUTING, AND HOW DOES IT MOTIVATE YOUR RECRUITMENT EFFORTS?</a:t>
            </a:r>
          </a:p>
          <a:p>
            <a:pPr algn="ctr">
              <a:lnSpc>
                <a:spcPts val="4717"/>
              </a:lnSpc>
            </a:pPr>
            <a:endParaRPr lang="en-US" sz="5242" spc="-20">
              <a:solidFill>
                <a:srgbClr val="2051BF"/>
              </a:solidFill>
              <a:latin typeface="TAN Harmoni"/>
              <a:ea typeface="TAN Harmoni"/>
              <a:cs typeface="TAN Harmoni"/>
              <a:sym typeface="TAN Harmoni"/>
            </a:endParaRPr>
          </a:p>
          <a:p>
            <a:pPr algn="ctr">
              <a:lnSpc>
                <a:spcPts val="4717"/>
              </a:lnSpc>
            </a:pPr>
            <a:r>
              <a:rPr lang="en-US" sz="5242" spc="-20">
                <a:solidFill>
                  <a:srgbClr val="2051BF"/>
                </a:solidFill>
                <a:latin typeface="TAN Harmoni"/>
                <a:ea typeface="TAN Harmoni"/>
                <a:cs typeface="TAN Harmoni"/>
                <a:sym typeface="TAN Harmoni"/>
              </a:rPr>
              <a:t>4. IYOS?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9F6"/>
        </a:solidFill>
        <a:effectLst/>
      </p:bgPr>
    </p:bg>
    <p:spTree>
      <p:nvGrpSpPr>
        <p:cNvPr id="1" name=""/>
        <p:cNvGrpSpPr/>
        <p:nvPr/>
      </p:nvGrpSpPr>
      <p:grpSpPr>
        <a:xfrm>
          <a:off x="0" y="0"/>
          <a:ext cx="0" cy="0"/>
          <a:chOff x="0" y="0"/>
          <a:chExt cx="0" cy="0"/>
        </a:xfrm>
      </p:grpSpPr>
      <p:grpSp>
        <p:nvGrpSpPr>
          <p:cNvPr id="2" name="Group 2"/>
          <p:cNvGrpSpPr/>
          <p:nvPr/>
        </p:nvGrpSpPr>
        <p:grpSpPr>
          <a:xfrm>
            <a:off x="0" y="4181900"/>
            <a:ext cx="18288000" cy="2624137"/>
            <a:chOff x="0" y="0"/>
            <a:chExt cx="4816593" cy="691131"/>
          </a:xfrm>
        </p:grpSpPr>
        <p:sp>
          <p:nvSpPr>
            <p:cNvPr id="3" name="Freeform 3"/>
            <p:cNvSpPr/>
            <p:nvPr/>
          </p:nvSpPr>
          <p:spPr>
            <a:xfrm>
              <a:off x="0" y="0"/>
              <a:ext cx="4816592" cy="691131"/>
            </a:xfrm>
            <a:custGeom>
              <a:avLst/>
              <a:gdLst/>
              <a:ahLst/>
              <a:cxnLst/>
              <a:rect l="l" t="t" r="r" b="b"/>
              <a:pathLst>
                <a:path w="4816592" h="691131">
                  <a:moveTo>
                    <a:pt x="0" y="0"/>
                  </a:moveTo>
                  <a:lnTo>
                    <a:pt x="4816592" y="0"/>
                  </a:lnTo>
                  <a:lnTo>
                    <a:pt x="4816592" y="691131"/>
                  </a:lnTo>
                  <a:lnTo>
                    <a:pt x="0" y="691131"/>
                  </a:lnTo>
                  <a:close/>
                </a:path>
              </a:pathLst>
            </a:custGeom>
            <a:solidFill>
              <a:srgbClr val="F790BF"/>
            </a:solidFill>
          </p:spPr>
          <p:txBody>
            <a:bodyPr/>
            <a:lstStyle/>
            <a:p>
              <a:endParaRPr lang="en-US"/>
            </a:p>
          </p:txBody>
        </p:sp>
        <p:sp>
          <p:nvSpPr>
            <p:cNvPr id="4" name="TextBox 4"/>
            <p:cNvSpPr txBox="1"/>
            <p:nvPr/>
          </p:nvSpPr>
          <p:spPr>
            <a:xfrm>
              <a:off x="0" y="-38100"/>
              <a:ext cx="4816593" cy="72923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0" y="7468243"/>
            <a:ext cx="3901394" cy="2818757"/>
          </a:xfrm>
          <a:custGeom>
            <a:avLst/>
            <a:gdLst/>
            <a:ahLst/>
            <a:cxnLst/>
            <a:rect l="l" t="t" r="r" b="b"/>
            <a:pathLst>
              <a:path w="3901394" h="2818757">
                <a:moveTo>
                  <a:pt x="0" y="0"/>
                </a:moveTo>
                <a:lnTo>
                  <a:pt x="3901394" y="0"/>
                </a:lnTo>
                <a:lnTo>
                  <a:pt x="3901394" y="2818757"/>
                </a:lnTo>
                <a:lnTo>
                  <a:pt x="0" y="281875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763745" y="0"/>
            <a:ext cx="6704449" cy="4181900"/>
          </a:xfrm>
          <a:custGeom>
            <a:avLst/>
            <a:gdLst/>
            <a:ahLst/>
            <a:cxnLst/>
            <a:rect l="l" t="t" r="r" b="b"/>
            <a:pathLst>
              <a:path w="6704449" h="4181900">
                <a:moveTo>
                  <a:pt x="6704449" y="0"/>
                </a:moveTo>
                <a:lnTo>
                  <a:pt x="0" y="0"/>
                </a:lnTo>
                <a:lnTo>
                  <a:pt x="0" y="4181900"/>
                </a:lnTo>
                <a:lnTo>
                  <a:pt x="6704449" y="4181900"/>
                </a:lnTo>
                <a:lnTo>
                  <a:pt x="6704449"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369887" y="4419919"/>
            <a:ext cx="17548227" cy="2143125"/>
          </a:xfrm>
          <a:prstGeom prst="rect">
            <a:avLst/>
          </a:prstGeom>
        </p:spPr>
        <p:txBody>
          <a:bodyPr lIns="0" tIns="0" rIns="0" bIns="0" rtlCol="0" anchor="t">
            <a:spAutoFit/>
          </a:bodyPr>
          <a:lstStyle/>
          <a:p>
            <a:pPr algn="l">
              <a:lnSpc>
                <a:spcPts val="4200"/>
              </a:lnSpc>
              <a:spcBef>
                <a:spcPct val="0"/>
              </a:spcBef>
            </a:pPr>
            <a:r>
              <a:rPr lang="en-US" sz="3500" spc="-140">
                <a:solidFill>
                  <a:srgbClr val="FBF9F6"/>
                </a:solidFill>
                <a:latin typeface="Glacial Indifference"/>
                <a:ea typeface="Glacial Indifference"/>
                <a:cs typeface="Glacial Indifference"/>
                <a:sym typeface="Glacial Indifference"/>
              </a:rPr>
              <a:t>The Ideal Year of Scouting forms focus on 4 key areas: Planning &amp; Budget, Membership, Program, and Volunteer Leadership. Each Unit should FULLY complete the new Ideal Year of Scouting (IYS) form. This monthly guide of activities that will lead the unit towards the Gold Level of Journey to Excellence (JTE).</a:t>
            </a:r>
          </a:p>
        </p:txBody>
      </p:sp>
      <p:sp>
        <p:nvSpPr>
          <p:cNvPr id="8" name="TextBox 8"/>
          <p:cNvSpPr txBox="1"/>
          <p:nvPr/>
        </p:nvSpPr>
        <p:spPr>
          <a:xfrm>
            <a:off x="148315" y="414551"/>
            <a:ext cx="14615430" cy="3400424"/>
          </a:xfrm>
          <a:prstGeom prst="rect">
            <a:avLst/>
          </a:prstGeom>
        </p:spPr>
        <p:txBody>
          <a:bodyPr lIns="0" tIns="0" rIns="0" bIns="0" rtlCol="0" anchor="t">
            <a:spAutoFit/>
          </a:bodyPr>
          <a:lstStyle/>
          <a:p>
            <a:pPr algn="ctr">
              <a:lnSpc>
                <a:spcPts val="11699"/>
              </a:lnSpc>
            </a:pPr>
            <a:r>
              <a:rPr lang="en-US" sz="12999" spc="-51">
                <a:solidFill>
                  <a:srgbClr val="2051BF"/>
                </a:solidFill>
                <a:latin typeface="TAN Harmoni"/>
                <a:ea typeface="TAN Harmoni"/>
                <a:cs typeface="TAN Harmoni"/>
                <a:sym typeface="TAN Harmoni"/>
              </a:rPr>
              <a:t>UNDERSTANDING THE </a:t>
            </a:r>
          </a:p>
          <a:p>
            <a:pPr algn="ctr">
              <a:lnSpc>
                <a:spcPts val="11699"/>
              </a:lnSpc>
            </a:pPr>
            <a:r>
              <a:rPr lang="en-US" sz="12999" spc="-51">
                <a:solidFill>
                  <a:srgbClr val="2051BF"/>
                </a:solidFill>
                <a:latin typeface="TAN Harmoni"/>
                <a:ea typeface="TAN Harmoni"/>
                <a:cs typeface="TAN Harmoni"/>
                <a:sym typeface="TAN Harmoni"/>
              </a:rPr>
              <a:t>IDEAL YEAR OF SCOUTING</a:t>
            </a:r>
          </a:p>
        </p:txBody>
      </p:sp>
      <p:sp>
        <p:nvSpPr>
          <p:cNvPr id="9" name="TextBox 9"/>
          <p:cNvSpPr txBox="1"/>
          <p:nvPr/>
        </p:nvSpPr>
        <p:spPr>
          <a:xfrm>
            <a:off x="3901394" y="7167988"/>
            <a:ext cx="13357906" cy="2676525"/>
          </a:xfrm>
          <a:prstGeom prst="rect">
            <a:avLst/>
          </a:prstGeom>
        </p:spPr>
        <p:txBody>
          <a:bodyPr lIns="0" tIns="0" rIns="0" bIns="0" rtlCol="0" anchor="t">
            <a:spAutoFit/>
          </a:bodyPr>
          <a:lstStyle/>
          <a:p>
            <a:pPr algn="l">
              <a:lnSpc>
                <a:spcPts val="4200"/>
              </a:lnSpc>
            </a:pPr>
            <a:r>
              <a:rPr lang="en-US" sz="3500" spc="-140">
                <a:solidFill>
                  <a:srgbClr val="2051BF"/>
                </a:solidFill>
                <a:latin typeface="Glacial Indifference"/>
                <a:ea typeface="Glacial Indifference"/>
                <a:cs typeface="Glacial Indifference"/>
                <a:sym typeface="Glacial Indifference"/>
              </a:rPr>
              <a:t>WHY do the Ideal Year of Scouting?</a:t>
            </a:r>
          </a:p>
          <a:p>
            <a:pPr marL="755652" lvl="1" indent="-377826" algn="l">
              <a:lnSpc>
                <a:spcPts val="4200"/>
              </a:lnSpc>
              <a:buAutoNum type="arabicPeriod"/>
            </a:pPr>
            <a:r>
              <a:rPr lang="en-US" sz="3500" spc="-140">
                <a:solidFill>
                  <a:srgbClr val="2051BF"/>
                </a:solidFill>
                <a:latin typeface="Glacial Indifference"/>
                <a:ea typeface="Glacial Indifference"/>
                <a:cs typeface="Glacial Indifference"/>
                <a:sym typeface="Glacial Indifference"/>
              </a:rPr>
              <a:t> Incredibly healthy and worthwhile – self-assessment is necessary!</a:t>
            </a:r>
          </a:p>
          <a:p>
            <a:pPr marL="755652" lvl="1" indent="-377826" algn="l">
              <a:lnSpc>
                <a:spcPts val="4200"/>
              </a:lnSpc>
              <a:buAutoNum type="arabicPeriod"/>
            </a:pPr>
            <a:r>
              <a:rPr lang="en-US" sz="3500" spc="-140">
                <a:solidFill>
                  <a:srgbClr val="2051BF"/>
                </a:solidFill>
                <a:latin typeface="Glacial Indifference"/>
                <a:ea typeface="Glacial Indifference"/>
                <a:cs typeface="Glacial Indifference"/>
                <a:sym typeface="Glacial Indifference"/>
              </a:rPr>
              <a:t> Benefits you and your unit!</a:t>
            </a:r>
          </a:p>
          <a:p>
            <a:pPr algn="l">
              <a:lnSpc>
                <a:spcPts val="4200"/>
              </a:lnSpc>
            </a:pPr>
            <a:endParaRPr lang="en-US" sz="3500" spc="-140">
              <a:solidFill>
                <a:srgbClr val="2051BF"/>
              </a:solidFill>
              <a:latin typeface="Glacial Indifference"/>
              <a:ea typeface="Glacial Indifference"/>
              <a:cs typeface="Glacial Indifference"/>
              <a:sym typeface="Glacial Indifference"/>
            </a:endParaRPr>
          </a:p>
          <a:p>
            <a:pPr algn="l">
              <a:lnSpc>
                <a:spcPts val="4200"/>
              </a:lnSpc>
            </a:pPr>
            <a:r>
              <a:rPr lang="en-US" sz="3500" spc="-140">
                <a:solidFill>
                  <a:srgbClr val="2051BF"/>
                </a:solidFill>
                <a:latin typeface="Glacial Indifference"/>
                <a:ea typeface="Glacial Indifference"/>
                <a:cs typeface="Glacial Indifference"/>
                <a:sym typeface="Glacial Indifference"/>
              </a:rPr>
              <a:t>Do it sooner rather than later!</a:t>
            </a:r>
          </a:p>
        </p:txBody>
      </p:sp>
      <p:sp>
        <p:nvSpPr>
          <p:cNvPr id="10" name="TextBox 10"/>
          <p:cNvSpPr txBox="1"/>
          <p:nvPr/>
        </p:nvSpPr>
        <p:spPr>
          <a:xfrm>
            <a:off x="1426580" y="3538750"/>
            <a:ext cx="12058900" cy="542925"/>
          </a:xfrm>
          <a:prstGeom prst="rect">
            <a:avLst/>
          </a:prstGeom>
        </p:spPr>
        <p:txBody>
          <a:bodyPr lIns="0" tIns="0" rIns="0" bIns="0" rtlCol="0" anchor="t">
            <a:spAutoFit/>
          </a:bodyPr>
          <a:lstStyle/>
          <a:p>
            <a:pPr algn="ctr">
              <a:lnSpc>
                <a:spcPts val="4200"/>
              </a:lnSpc>
              <a:spcBef>
                <a:spcPct val="0"/>
              </a:spcBef>
            </a:pPr>
            <a:r>
              <a:rPr lang="en-US" sz="3500" b="1" spc="-140">
                <a:solidFill>
                  <a:srgbClr val="000000"/>
                </a:solidFill>
                <a:latin typeface="Glacial Indifference Bold"/>
                <a:ea typeface="Glacial Indifference Bold"/>
                <a:cs typeface="Glacial Indifference Bold"/>
                <a:sym typeface="Glacial Indifference Bold"/>
              </a:rPr>
              <a:t>Aaron Breitenbach, White Buffalo District Chair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9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790BF"/>
            </a:solidFill>
          </p:spPr>
          <p:txBody>
            <a:bodyPr/>
            <a:lstStyle/>
            <a:p>
              <a:endParaRPr lang="en-US"/>
            </a:p>
          </p:txBody>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8744" y="1654701"/>
            <a:ext cx="17950511" cy="8492551"/>
          </a:xfrm>
          <a:custGeom>
            <a:avLst/>
            <a:gdLst/>
            <a:ahLst/>
            <a:cxnLst/>
            <a:rect l="l" t="t" r="r" b="b"/>
            <a:pathLst>
              <a:path w="17950511" h="8492551">
                <a:moveTo>
                  <a:pt x="0" y="0"/>
                </a:moveTo>
                <a:lnTo>
                  <a:pt x="17950512" y="0"/>
                </a:lnTo>
                <a:lnTo>
                  <a:pt x="17950512" y="8492551"/>
                </a:lnTo>
                <a:lnTo>
                  <a:pt x="0" y="8492551"/>
                </a:lnTo>
                <a:lnTo>
                  <a:pt x="0" y="0"/>
                </a:lnTo>
                <a:close/>
              </a:path>
            </a:pathLst>
          </a:custGeom>
          <a:blipFill>
            <a:blip r:embed="rId3"/>
            <a:stretch>
              <a:fillRect b="-1456"/>
            </a:stretch>
          </a:blipFill>
        </p:spPr>
        <p:txBody>
          <a:bodyPr/>
          <a:lstStyle/>
          <a:p>
            <a:endParaRPr lang="en-US"/>
          </a:p>
        </p:txBody>
      </p:sp>
      <p:sp>
        <p:nvSpPr>
          <p:cNvPr id="6" name="TextBox 6"/>
          <p:cNvSpPr txBox="1"/>
          <p:nvPr/>
        </p:nvSpPr>
        <p:spPr>
          <a:xfrm>
            <a:off x="878269" y="137568"/>
            <a:ext cx="16531462" cy="1924049"/>
          </a:xfrm>
          <a:prstGeom prst="rect">
            <a:avLst/>
          </a:prstGeom>
        </p:spPr>
        <p:txBody>
          <a:bodyPr lIns="0" tIns="0" rIns="0" bIns="0" rtlCol="0" anchor="t">
            <a:spAutoFit/>
          </a:bodyPr>
          <a:lstStyle/>
          <a:p>
            <a:pPr algn="ctr">
              <a:lnSpc>
                <a:spcPts val="11699"/>
              </a:lnSpc>
            </a:pPr>
            <a:r>
              <a:rPr lang="en-US" sz="12999" spc="-51">
                <a:solidFill>
                  <a:srgbClr val="2051BF"/>
                </a:solidFill>
                <a:latin typeface="TAN Harmoni"/>
                <a:ea typeface="TAN Harmoni"/>
                <a:cs typeface="TAN Harmoni"/>
                <a:sym typeface="TAN Harmoni"/>
              </a:rPr>
              <a:t>WHERE TO FIND THE IYOS FORM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TextBox 2"/>
          <p:cNvSpPr txBox="1"/>
          <p:nvPr/>
        </p:nvSpPr>
        <p:spPr>
          <a:xfrm>
            <a:off x="2444569" y="3888639"/>
            <a:ext cx="13581808" cy="3704084"/>
          </a:xfrm>
          <a:prstGeom prst="rect">
            <a:avLst/>
          </a:prstGeom>
        </p:spPr>
        <p:txBody>
          <a:bodyPr lIns="0" tIns="0" rIns="0" bIns="0" rtlCol="0" anchor="t">
            <a:spAutoFit/>
          </a:bodyPr>
          <a:lstStyle/>
          <a:p>
            <a:pPr algn="ctr">
              <a:lnSpc>
                <a:spcPts val="9375"/>
              </a:lnSpc>
            </a:pPr>
            <a:r>
              <a:rPr lang="en-US" sz="10776">
                <a:solidFill>
                  <a:srgbClr val="355FB5"/>
                </a:solidFill>
                <a:latin typeface="Borsok"/>
                <a:ea typeface="Borsok"/>
                <a:cs typeface="Borsok"/>
                <a:sym typeface="Borsok"/>
              </a:rPr>
              <a:t>WHAT TO DO FOR AUGUST PROGRAM KICKOFF...NOW!!</a:t>
            </a:r>
          </a:p>
        </p:txBody>
      </p:sp>
      <p:sp>
        <p:nvSpPr>
          <p:cNvPr id="3" name="Freeform 3"/>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3250274" y="861338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1407683" y="3556453"/>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605510" y="6498754"/>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4" name="Freeform 14"/>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1211930">
            <a:off x="10577819" y="8162987"/>
            <a:ext cx="1824739" cy="1848262"/>
          </a:xfrm>
          <a:custGeom>
            <a:avLst/>
            <a:gdLst/>
            <a:ahLst/>
            <a:cxnLst/>
            <a:rect l="l" t="t" r="r" b="b"/>
            <a:pathLst>
              <a:path w="1824739" h="1848262">
                <a:moveTo>
                  <a:pt x="0" y="0"/>
                </a:moveTo>
                <a:lnTo>
                  <a:pt x="1824739" y="0"/>
                </a:lnTo>
                <a:lnTo>
                  <a:pt x="1824739" y="1848263"/>
                </a:lnTo>
                <a:lnTo>
                  <a:pt x="0" y="184826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grpSp>
        <p:nvGrpSpPr>
          <p:cNvPr id="22" name="Group 22"/>
          <p:cNvGrpSpPr>
            <a:grpSpLocks noChangeAspect="1"/>
          </p:cNvGrpSpPr>
          <p:nvPr/>
        </p:nvGrpSpPr>
        <p:grpSpPr>
          <a:xfrm>
            <a:off x="1865996" y="1781284"/>
            <a:ext cx="6677760" cy="6677760"/>
            <a:chOff x="0" y="0"/>
            <a:chExt cx="6350000" cy="6350000"/>
          </a:xfrm>
        </p:grpSpPr>
        <p:sp>
          <p:nvSpPr>
            <p:cNvPr id="23" name="Freeform 2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45257" r="-45257"/>
              </a:stretch>
            </a:blipFill>
          </p:spPr>
          <p:txBody>
            <a:bodyPr/>
            <a:lstStyle/>
            <a:p>
              <a:endParaRPr lang="en-US"/>
            </a:p>
          </p:txBody>
        </p:sp>
      </p:grpSp>
      <p:sp>
        <p:nvSpPr>
          <p:cNvPr id="24" name="TextBox 24"/>
          <p:cNvSpPr txBox="1"/>
          <p:nvPr/>
        </p:nvSpPr>
        <p:spPr>
          <a:xfrm>
            <a:off x="9055078" y="3704244"/>
            <a:ext cx="7674867" cy="3108066"/>
          </a:xfrm>
          <a:prstGeom prst="rect">
            <a:avLst/>
          </a:prstGeom>
        </p:spPr>
        <p:txBody>
          <a:bodyPr lIns="0" tIns="0" rIns="0" bIns="0" rtlCol="0" anchor="t">
            <a:spAutoFit/>
          </a:bodyPr>
          <a:lstStyle/>
          <a:p>
            <a:pPr algn="l">
              <a:lnSpc>
                <a:spcPts val="7937"/>
              </a:lnSpc>
            </a:pPr>
            <a:r>
              <a:rPr lang="en-US" sz="9123">
                <a:solidFill>
                  <a:srgbClr val="355FB5"/>
                </a:solidFill>
                <a:latin typeface="Borsok"/>
                <a:ea typeface="Borsok"/>
                <a:cs typeface="Borsok"/>
                <a:sym typeface="Borsok"/>
              </a:rPr>
              <a:t>BEFORE SCHOOL STARTS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sp>
        <p:nvSpPr>
          <p:cNvPr id="22" name="Freeform 22"/>
          <p:cNvSpPr/>
          <p:nvPr/>
        </p:nvSpPr>
        <p:spPr>
          <a:xfrm>
            <a:off x="13066927" y="4959262"/>
            <a:ext cx="3958757" cy="3686593"/>
          </a:xfrm>
          <a:custGeom>
            <a:avLst/>
            <a:gdLst/>
            <a:ahLst/>
            <a:cxnLst/>
            <a:rect l="l" t="t" r="r" b="b"/>
            <a:pathLst>
              <a:path w="3958757" h="3686593">
                <a:moveTo>
                  <a:pt x="0" y="0"/>
                </a:moveTo>
                <a:lnTo>
                  <a:pt x="3958758" y="0"/>
                </a:lnTo>
                <a:lnTo>
                  <a:pt x="3958758" y="3686593"/>
                </a:lnTo>
                <a:lnTo>
                  <a:pt x="0" y="3686593"/>
                </a:lnTo>
                <a:lnTo>
                  <a:pt x="0" y="0"/>
                </a:lnTo>
                <a:close/>
              </a:path>
            </a:pathLst>
          </a:custGeom>
          <a:blipFill>
            <a:blip r:embed="rId8"/>
            <a:stretch>
              <a:fillRect/>
            </a:stretch>
          </a:blipFill>
        </p:spPr>
        <p:txBody>
          <a:bodyPr/>
          <a:lstStyle/>
          <a:p>
            <a:endParaRPr lang="en-US"/>
          </a:p>
        </p:txBody>
      </p:sp>
      <p:sp>
        <p:nvSpPr>
          <p:cNvPr id="23" name="TextBox 23"/>
          <p:cNvSpPr txBox="1"/>
          <p:nvPr/>
        </p:nvSpPr>
        <p:spPr>
          <a:xfrm>
            <a:off x="1652653" y="1856444"/>
            <a:ext cx="15373031" cy="1003586"/>
          </a:xfrm>
          <a:prstGeom prst="rect">
            <a:avLst/>
          </a:prstGeom>
        </p:spPr>
        <p:txBody>
          <a:bodyPr lIns="0" tIns="0" rIns="0" bIns="0" rtlCol="0" anchor="t">
            <a:spAutoFit/>
          </a:bodyPr>
          <a:lstStyle/>
          <a:p>
            <a:pPr algn="ctr">
              <a:lnSpc>
                <a:spcPts val="7190"/>
              </a:lnSpc>
            </a:pPr>
            <a:r>
              <a:rPr lang="en-US" sz="8264">
                <a:solidFill>
                  <a:srgbClr val="355FB5"/>
                </a:solidFill>
                <a:latin typeface="Borsok"/>
                <a:ea typeface="Borsok"/>
                <a:cs typeface="Borsok"/>
                <a:sym typeface="Borsok"/>
              </a:rPr>
              <a:t>BEFORE SCHOOL STARTS (1)</a:t>
            </a:r>
          </a:p>
        </p:txBody>
      </p:sp>
      <p:sp>
        <p:nvSpPr>
          <p:cNvPr id="24" name="TextBox 24"/>
          <p:cNvSpPr txBox="1"/>
          <p:nvPr/>
        </p:nvSpPr>
        <p:spPr>
          <a:xfrm>
            <a:off x="2579542" y="3174194"/>
            <a:ext cx="13888637" cy="1009468"/>
          </a:xfrm>
          <a:prstGeom prst="rect">
            <a:avLst/>
          </a:prstGeom>
        </p:spPr>
        <p:txBody>
          <a:bodyPr lIns="0" tIns="0" rIns="0" bIns="0" rtlCol="0" anchor="t">
            <a:spAutoFit/>
          </a:bodyPr>
          <a:lstStyle/>
          <a:p>
            <a:pPr algn="l">
              <a:lnSpc>
                <a:spcPts val="3919"/>
              </a:lnSpc>
            </a:pPr>
            <a:r>
              <a:rPr lang="en-US" sz="3732">
                <a:solidFill>
                  <a:srgbClr val="355FB5"/>
                </a:solidFill>
                <a:latin typeface="Cerebri"/>
                <a:ea typeface="Cerebri"/>
                <a:cs typeface="Cerebri"/>
                <a:sym typeface="Cerebri"/>
              </a:rPr>
              <a:t>Recruitment begins LONG before your sign-up night! Here are some things to check on now before the first bell rings:</a:t>
            </a:r>
          </a:p>
        </p:txBody>
      </p:sp>
      <p:sp>
        <p:nvSpPr>
          <p:cNvPr id="25" name="TextBox 25"/>
          <p:cNvSpPr txBox="1"/>
          <p:nvPr/>
        </p:nvSpPr>
        <p:spPr>
          <a:xfrm>
            <a:off x="2368259" y="4669437"/>
            <a:ext cx="10203093" cy="2786965"/>
          </a:xfrm>
          <a:prstGeom prst="rect">
            <a:avLst/>
          </a:prstGeom>
        </p:spPr>
        <p:txBody>
          <a:bodyPr lIns="0" tIns="0" rIns="0" bIns="0" rtlCol="0" anchor="t">
            <a:spAutoFit/>
          </a:bodyPr>
          <a:lstStyle/>
          <a:p>
            <a:pPr marL="817827" lvl="1" indent="-408913" algn="l">
              <a:lnSpc>
                <a:spcPts val="7575"/>
              </a:lnSpc>
              <a:buFont typeface="Arial"/>
              <a:buChar char="•"/>
            </a:pPr>
            <a:r>
              <a:rPr lang="en-US" sz="3787">
                <a:solidFill>
                  <a:srgbClr val="355FB5"/>
                </a:solidFill>
                <a:latin typeface="Cerebri"/>
                <a:ea typeface="Cerebri"/>
                <a:cs typeface="Cerebri"/>
                <a:sym typeface="Cerebri"/>
              </a:rPr>
              <a:t>Unit Contact/Membership Contact Sheets</a:t>
            </a:r>
          </a:p>
          <a:p>
            <a:pPr marL="817827" lvl="1" indent="-408913" algn="l">
              <a:lnSpc>
                <a:spcPts val="7575"/>
              </a:lnSpc>
              <a:buFont typeface="Arial"/>
              <a:buChar char="•"/>
            </a:pPr>
            <a:r>
              <a:rPr lang="en-US" sz="3787">
                <a:solidFill>
                  <a:srgbClr val="355FB5"/>
                </a:solidFill>
                <a:latin typeface="Cerebri"/>
                <a:ea typeface="Cerebri"/>
                <a:cs typeface="Cerebri"/>
                <a:sym typeface="Cerebri"/>
              </a:rPr>
              <a:t>Unit Calendars &amp; 1-Sheets</a:t>
            </a:r>
          </a:p>
          <a:p>
            <a:pPr marL="817827" lvl="1" indent="-408913" algn="l">
              <a:lnSpc>
                <a:spcPts val="7575"/>
              </a:lnSpc>
              <a:buFont typeface="Arial"/>
              <a:buChar char="•"/>
            </a:pPr>
            <a:r>
              <a:rPr lang="en-US" sz="3787">
                <a:solidFill>
                  <a:srgbClr val="355FB5"/>
                </a:solidFill>
                <a:latin typeface="Cerebri"/>
                <a:ea typeface="Cerebri"/>
                <a:cs typeface="Cerebri"/>
                <a:sym typeface="Cerebri"/>
              </a:rPr>
              <a:t>How to update your unit pin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sp>
        <p:nvSpPr>
          <p:cNvPr id="2" name="Freeform 2"/>
          <p:cNvSpPr/>
          <p:nvPr/>
        </p:nvSpPr>
        <p:spPr>
          <a:xfrm>
            <a:off x="0" y="-28404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4108967">
            <a:off x="9342072" y="-786275"/>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6987632">
            <a:off x="15735914" y="7898884"/>
            <a:ext cx="2579542" cy="2625488"/>
          </a:xfrm>
          <a:custGeom>
            <a:avLst/>
            <a:gdLst/>
            <a:ahLst/>
            <a:cxnLst/>
            <a:rect l="l" t="t" r="r" b="b"/>
            <a:pathLst>
              <a:path w="2579542" h="2625488">
                <a:moveTo>
                  <a:pt x="0" y="0"/>
                </a:moveTo>
                <a:lnTo>
                  <a:pt x="2579542" y="0"/>
                </a:lnTo>
                <a:lnTo>
                  <a:pt x="2579542" y="2625488"/>
                </a:lnTo>
                <a:lnTo>
                  <a:pt x="0" y="26254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8203258" flipH="1">
            <a:off x="833297" y="8431969"/>
            <a:ext cx="2579542" cy="2625488"/>
          </a:xfrm>
          <a:custGeom>
            <a:avLst/>
            <a:gdLst/>
            <a:ahLst/>
            <a:cxnLst/>
            <a:rect l="l" t="t" r="r" b="b"/>
            <a:pathLst>
              <a:path w="2579542" h="2625488">
                <a:moveTo>
                  <a:pt x="2579543" y="0"/>
                </a:moveTo>
                <a:lnTo>
                  <a:pt x="0" y="0"/>
                </a:lnTo>
                <a:lnTo>
                  <a:pt x="0" y="2625488"/>
                </a:lnTo>
                <a:lnTo>
                  <a:pt x="2579543" y="2625488"/>
                </a:lnTo>
                <a:lnTo>
                  <a:pt x="2579543"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3934536" y="9012748"/>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402042" y="3830340"/>
            <a:ext cx="1132700" cy="1289824"/>
          </a:xfrm>
          <a:custGeom>
            <a:avLst/>
            <a:gdLst/>
            <a:ahLst/>
            <a:cxnLst/>
            <a:rect l="l" t="t" r="r" b="b"/>
            <a:pathLst>
              <a:path w="1132700" h="1289824">
                <a:moveTo>
                  <a:pt x="1132700" y="0"/>
                </a:moveTo>
                <a:lnTo>
                  <a:pt x="0" y="0"/>
                </a:lnTo>
                <a:lnTo>
                  <a:pt x="0" y="1289824"/>
                </a:lnTo>
                <a:lnTo>
                  <a:pt x="1132700" y="1289824"/>
                </a:lnTo>
                <a:lnTo>
                  <a:pt x="113270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26162" y="1870665"/>
            <a:ext cx="1132700" cy="1289824"/>
          </a:xfrm>
          <a:custGeom>
            <a:avLst/>
            <a:gdLst/>
            <a:ahLst/>
            <a:cxnLst/>
            <a:rect l="l" t="t" r="r" b="b"/>
            <a:pathLst>
              <a:path w="1132700" h="1289824">
                <a:moveTo>
                  <a:pt x="0" y="0"/>
                </a:moveTo>
                <a:lnTo>
                  <a:pt x="1132700" y="0"/>
                </a:lnTo>
                <a:lnTo>
                  <a:pt x="1132700"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84130" y="6415129"/>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4382974" y="-272251"/>
            <a:ext cx="1368523" cy="798720"/>
          </a:xfrm>
          <a:custGeom>
            <a:avLst/>
            <a:gdLst/>
            <a:ahLst/>
            <a:cxnLst/>
            <a:rect l="l" t="t" r="r" b="b"/>
            <a:pathLst>
              <a:path w="1368523" h="798720">
                <a:moveTo>
                  <a:pt x="0" y="0"/>
                </a:moveTo>
                <a:lnTo>
                  <a:pt x="1368523" y="0"/>
                </a:lnTo>
                <a:lnTo>
                  <a:pt x="1368523" y="798720"/>
                </a:lnTo>
                <a:lnTo>
                  <a:pt x="0" y="7987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9263320" y="9903212"/>
            <a:ext cx="1368523" cy="798720"/>
          </a:xfrm>
          <a:custGeom>
            <a:avLst/>
            <a:gdLst/>
            <a:ahLst/>
            <a:cxnLst/>
            <a:rect l="l" t="t" r="r" b="b"/>
            <a:pathLst>
              <a:path w="1368523" h="798720">
                <a:moveTo>
                  <a:pt x="1368523" y="0"/>
                </a:moveTo>
                <a:lnTo>
                  <a:pt x="0" y="0"/>
                </a:lnTo>
                <a:lnTo>
                  <a:pt x="0" y="798720"/>
                </a:lnTo>
                <a:lnTo>
                  <a:pt x="1368523" y="798720"/>
                </a:lnTo>
                <a:lnTo>
                  <a:pt x="136852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964214" y="9361987"/>
            <a:ext cx="2579542" cy="1339945"/>
          </a:xfrm>
          <a:custGeom>
            <a:avLst/>
            <a:gdLst/>
            <a:ahLst/>
            <a:cxnLst/>
            <a:rect l="l" t="t" r="r" b="b"/>
            <a:pathLst>
              <a:path w="2579542" h="1339945">
                <a:moveTo>
                  <a:pt x="0" y="0"/>
                </a:moveTo>
                <a:lnTo>
                  <a:pt x="2579543" y="0"/>
                </a:lnTo>
                <a:lnTo>
                  <a:pt x="2579543" y="1339945"/>
                </a:lnTo>
                <a:lnTo>
                  <a:pt x="0" y="1339945"/>
                </a:lnTo>
                <a:lnTo>
                  <a:pt x="0" y="0"/>
                </a:lnTo>
                <a:close/>
              </a:path>
            </a:pathLst>
          </a:custGeom>
          <a:blipFill>
            <a:blip>
              <a:extLst>
                <a:ext uri="{96DAC541-7B7A-43D3-8B79-37D633B846F1}">
                  <asvg:svgBlip xmlns:asvg="http://schemas.microsoft.com/office/drawing/2016/SVG/main" r:embed="rId2"/>
                </a:ext>
              </a:extLst>
            </a:blip>
            <a:stretch>
              <a:fillRect b="-95939"/>
            </a:stretch>
          </a:blipFill>
        </p:spPr>
        <p:txBody>
          <a:bodyPr/>
          <a:lstStyle/>
          <a:p>
            <a:endParaRPr lang="en-US"/>
          </a:p>
        </p:txBody>
      </p:sp>
      <p:sp>
        <p:nvSpPr>
          <p:cNvPr id="13" name="Freeform 13"/>
          <p:cNvSpPr/>
          <p:nvPr/>
        </p:nvSpPr>
        <p:spPr>
          <a:xfrm>
            <a:off x="6838250" y="828195"/>
            <a:ext cx="1705506" cy="1513249"/>
          </a:xfrm>
          <a:custGeom>
            <a:avLst/>
            <a:gdLst/>
            <a:ahLst/>
            <a:cxnLst/>
            <a:rect l="l" t="t" r="r" b="b"/>
            <a:pathLst>
              <a:path w="1705506" h="1513249">
                <a:moveTo>
                  <a:pt x="0" y="0"/>
                </a:moveTo>
                <a:lnTo>
                  <a:pt x="1705507" y="0"/>
                </a:lnTo>
                <a:lnTo>
                  <a:pt x="1705507" y="1513249"/>
                </a:lnTo>
                <a:lnTo>
                  <a:pt x="0" y="15132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6496914" y="3160489"/>
            <a:ext cx="3301932" cy="2929714"/>
          </a:xfrm>
          <a:custGeom>
            <a:avLst/>
            <a:gdLst/>
            <a:ahLst/>
            <a:cxnLst/>
            <a:rect l="l" t="t" r="r" b="b"/>
            <a:pathLst>
              <a:path w="3301932" h="2929714">
                <a:moveTo>
                  <a:pt x="3301932" y="0"/>
                </a:moveTo>
                <a:lnTo>
                  <a:pt x="0" y="0"/>
                </a:lnTo>
                <a:lnTo>
                  <a:pt x="0" y="2929714"/>
                </a:lnTo>
                <a:lnTo>
                  <a:pt x="3301932" y="2929714"/>
                </a:lnTo>
                <a:lnTo>
                  <a:pt x="330193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870099" y="7644394"/>
            <a:ext cx="2188230" cy="2258818"/>
          </a:xfrm>
          <a:custGeom>
            <a:avLst/>
            <a:gdLst/>
            <a:ahLst/>
            <a:cxnLst/>
            <a:rect l="l" t="t" r="r" b="b"/>
            <a:pathLst>
              <a:path w="2188230" h="2258818">
                <a:moveTo>
                  <a:pt x="0" y="0"/>
                </a:moveTo>
                <a:lnTo>
                  <a:pt x="2188230" y="0"/>
                </a:lnTo>
                <a:lnTo>
                  <a:pt x="2188230" y="2258818"/>
                </a:lnTo>
                <a:lnTo>
                  <a:pt x="0" y="22588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flipH="1">
            <a:off x="15067236" y="901671"/>
            <a:ext cx="2188230" cy="2258818"/>
          </a:xfrm>
          <a:custGeom>
            <a:avLst/>
            <a:gdLst/>
            <a:ahLst/>
            <a:cxnLst/>
            <a:rect l="l" t="t" r="r" b="b"/>
            <a:pathLst>
              <a:path w="2188230" h="2258818">
                <a:moveTo>
                  <a:pt x="2188230" y="0"/>
                </a:moveTo>
                <a:lnTo>
                  <a:pt x="0" y="0"/>
                </a:lnTo>
                <a:lnTo>
                  <a:pt x="0" y="2258818"/>
                </a:lnTo>
                <a:lnTo>
                  <a:pt x="2188230" y="2258818"/>
                </a:lnTo>
                <a:lnTo>
                  <a:pt x="218823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211930">
            <a:off x="10804800" y="7849672"/>
            <a:ext cx="1824739" cy="1848262"/>
          </a:xfrm>
          <a:custGeom>
            <a:avLst/>
            <a:gdLst/>
            <a:ahLst/>
            <a:cxnLst/>
            <a:rect l="l" t="t" r="r" b="b"/>
            <a:pathLst>
              <a:path w="1824739" h="1848262">
                <a:moveTo>
                  <a:pt x="0" y="0"/>
                </a:moveTo>
                <a:lnTo>
                  <a:pt x="1824739" y="0"/>
                </a:lnTo>
                <a:lnTo>
                  <a:pt x="1824739" y="1848262"/>
                </a:lnTo>
                <a:lnTo>
                  <a:pt x="0" y="184826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1211930" flipH="1">
            <a:off x="3957730" y="1286888"/>
            <a:ext cx="1824739" cy="1848262"/>
          </a:xfrm>
          <a:custGeom>
            <a:avLst/>
            <a:gdLst/>
            <a:ahLst/>
            <a:cxnLst/>
            <a:rect l="l" t="t" r="r" b="b"/>
            <a:pathLst>
              <a:path w="1824739" h="1848262">
                <a:moveTo>
                  <a:pt x="1824739" y="0"/>
                </a:moveTo>
                <a:lnTo>
                  <a:pt x="0" y="0"/>
                </a:lnTo>
                <a:lnTo>
                  <a:pt x="0" y="1848263"/>
                </a:lnTo>
                <a:lnTo>
                  <a:pt x="1824739" y="1848263"/>
                </a:lnTo>
                <a:lnTo>
                  <a:pt x="182473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831515" y="-644912"/>
            <a:ext cx="1132700" cy="1289824"/>
          </a:xfrm>
          <a:custGeom>
            <a:avLst/>
            <a:gdLst/>
            <a:ahLst/>
            <a:cxnLst/>
            <a:rect l="l" t="t" r="r" b="b"/>
            <a:pathLst>
              <a:path w="1132700" h="1289824">
                <a:moveTo>
                  <a:pt x="0" y="0"/>
                </a:moveTo>
                <a:lnTo>
                  <a:pt x="1132699" y="0"/>
                </a:lnTo>
                <a:lnTo>
                  <a:pt x="1132699" y="1289824"/>
                </a:lnTo>
                <a:lnTo>
                  <a:pt x="0" y="12898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289771" y="1028700"/>
            <a:ext cx="15969529" cy="8182928"/>
            <a:chOff x="0" y="0"/>
            <a:chExt cx="5402038" cy="2768052"/>
          </a:xfrm>
        </p:grpSpPr>
        <p:sp>
          <p:nvSpPr>
            <p:cNvPr id="21" name="Freeform 21"/>
            <p:cNvSpPr/>
            <p:nvPr/>
          </p:nvSpPr>
          <p:spPr>
            <a:xfrm>
              <a:off x="0" y="0"/>
              <a:ext cx="5402038" cy="2768052"/>
            </a:xfrm>
            <a:custGeom>
              <a:avLst/>
              <a:gdLst/>
              <a:ahLst/>
              <a:cxnLst/>
              <a:rect l="l" t="t" r="r" b="b"/>
              <a:pathLst>
                <a:path w="5402038" h="2768052">
                  <a:moveTo>
                    <a:pt x="5277578" y="2768052"/>
                  </a:moveTo>
                  <a:lnTo>
                    <a:pt x="124460" y="2768052"/>
                  </a:lnTo>
                  <a:cubicBezTo>
                    <a:pt x="55880" y="2768052"/>
                    <a:pt x="0" y="2712172"/>
                    <a:pt x="0" y="2643592"/>
                  </a:cubicBezTo>
                  <a:lnTo>
                    <a:pt x="0" y="124460"/>
                  </a:lnTo>
                  <a:cubicBezTo>
                    <a:pt x="0" y="55880"/>
                    <a:pt x="55880" y="0"/>
                    <a:pt x="124460" y="0"/>
                  </a:cubicBezTo>
                  <a:lnTo>
                    <a:pt x="5277578" y="0"/>
                  </a:lnTo>
                  <a:cubicBezTo>
                    <a:pt x="5346158" y="0"/>
                    <a:pt x="5402038" y="55880"/>
                    <a:pt x="5402038" y="124460"/>
                  </a:cubicBezTo>
                  <a:lnTo>
                    <a:pt x="5402038" y="2643592"/>
                  </a:lnTo>
                  <a:cubicBezTo>
                    <a:pt x="5402038" y="2712172"/>
                    <a:pt x="5346158" y="2768052"/>
                    <a:pt x="5277578" y="2768052"/>
                  </a:cubicBezTo>
                  <a:close/>
                </a:path>
              </a:pathLst>
            </a:custGeom>
            <a:solidFill>
              <a:srgbClr val="FFFFFF"/>
            </a:solidFill>
          </p:spPr>
          <p:txBody>
            <a:bodyPr/>
            <a:lstStyle/>
            <a:p>
              <a:endParaRPr lang="en-US"/>
            </a:p>
          </p:txBody>
        </p:sp>
      </p:grpSp>
      <p:sp>
        <p:nvSpPr>
          <p:cNvPr id="22" name="Freeform 22"/>
          <p:cNvSpPr/>
          <p:nvPr/>
        </p:nvSpPr>
        <p:spPr>
          <a:xfrm>
            <a:off x="13066927" y="4959262"/>
            <a:ext cx="3958757" cy="3686593"/>
          </a:xfrm>
          <a:custGeom>
            <a:avLst/>
            <a:gdLst/>
            <a:ahLst/>
            <a:cxnLst/>
            <a:rect l="l" t="t" r="r" b="b"/>
            <a:pathLst>
              <a:path w="3958757" h="3686593">
                <a:moveTo>
                  <a:pt x="0" y="0"/>
                </a:moveTo>
                <a:lnTo>
                  <a:pt x="3958758" y="0"/>
                </a:lnTo>
                <a:lnTo>
                  <a:pt x="3958758" y="3686593"/>
                </a:lnTo>
                <a:lnTo>
                  <a:pt x="0" y="3686593"/>
                </a:lnTo>
                <a:lnTo>
                  <a:pt x="0" y="0"/>
                </a:lnTo>
                <a:close/>
              </a:path>
            </a:pathLst>
          </a:custGeom>
          <a:blipFill>
            <a:blip r:embed="rId8"/>
            <a:stretch>
              <a:fillRect/>
            </a:stretch>
          </a:blipFill>
        </p:spPr>
        <p:txBody>
          <a:bodyPr/>
          <a:lstStyle/>
          <a:p>
            <a:endParaRPr lang="en-US"/>
          </a:p>
        </p:txBody>
      </p:sp>
      <p:sp>
        <p:nvSpPr>
          <p:cNvPr id="23" name="TextBox 23"/>
          <p:cNvSpPr txBox="1"/>
          <p:nvPr/>
        </p:nvSpPr>
        <p:spPr>
          <a:xfrm>
            <a:off x="1652653" y="1856444"/>
            <a:ext cx="15373031" cy="1003586"/>
          </a:xfrm>
          <a:prstGeom prst="rect">
            <a:avLst/>
          </a:prstGeom>
        </p:spPr>
        <p:txBody>
          <a:bodyPr lIns="0" tIns="0" rIns="0" bIns="0" rtlCol="0" anchor="t">
            <a:spAutoFit/>
          </a:bodyPr>
          <a:lstStyle/>
          <a:p>
            <a:pPr algn="ctr">
              <a:lnSpc>
                <a:spcPts val="7190"/>
              </a:lnSpc>
            </a:pPr>
            <a:r>
              <a:rPr lang="en-US" sz="8264">
                <a:solidFill>
                  <a:srgbClr val="355FB5"/>
                </a:solidFill>
                <a:latin typeface="Borsok"/>
                <a:ea typeface="Borsok"/>
                <a:cs typeface="Borsok"/>
                <a:sym typeface="Borsok"/>
              </a:rPr>
              <a:t>BEFORE SCHOOL STARTS (2)</a:t>
            </a:r>
          </a:p>
        </p:txBody>
      </p:sp>
      <p:sp>
        <p:nvSpPr>
          <p:cNvPr id="24" name="TextBox 24"/>
          <p:cNvSpPr txBox="1"/>
          <p:nvPr/>
        </p:nvSpPr>
        <p:spPr>
          <a:xfrm>
            <a:off x="2579542" y="3174194"/>
            <a:ext cx="13888637" cy="1009468"/>
          </a:xfrm>
          <a:prstGeom prst="rect">
            <a:avLst/>
          </a:prstGeom>
        </p:spPr>
        <p:txBody>
          <a:bodyPr lIns="0" tIns="0" rIns="0" bIns="0" rtlCol="0" anchor="t">
            <a:spAutoFit/>
          </a:bodyPr>
          <a:lstStyle/>
          <a:p>
            <a:pPr algn="l">
              <a:lnSpc>
                <a:spcPts val="3919"/>
              </a:lnSpc>
            </a:pPr>
            <a:r>
              <a:rPr lang="en-US" sz="3732">
                <a:solidFill>
                  <a:srgbClr val="355FB5"/>
                </a:solidFill>
                <a:latin typeface="Cerebri"/>
                <a:ea typeface="Cerebri"/>
                <a:cs typeface="Cerebri"/>
                <a:sym typeface="Cerebri"/>
              </a:rPr>
              <a:t>Recruitment begins LONG before your sign-up night! Here are some things to check on now before the first bell rings:</a:t>
            </a:r>
          </a:p>
        </p:txBody>
      </p:sp>
      <p:sp>
        <p:nvSpPr>
          <p:cNvPr id="25" name="TextBox 25"/>
          <p:cNvSpPr txBox="1"/>
          <p:nvPr/>
        </p:nvSpPr>
        <p:spPr>
          <a:xfrm>
            <a:off x="2579542" y="4281967"/>
            <a:ext cx="10879319" cy="4781499"/>
          </a:xfrm>
          <a:prstGeom prst="rect">
            <a:avLst/>
          </a:prstGeom>
        </p:spPr>
        <p:txBody>
          <a:bodyPr lIns="0" tIns="0" rIns="0" bIns="0" rtlCol="0" anchor="t">
            <a:spAutoFit/>
          </a:bodyPr>
          <a:lstStyle/>
          <a:p>
            <a:pPr marL="688290" lvl="1" indent="-344145" algn="l">
              <a:lnSpc>
                <a:spcPts val="6376"/>
              </a:lnSpc>
              <a:buFont typeface="Arial"/>
              <a:buChar char="•"/>
            </a:pPr>
            <a:r>
              <a:rPr lang="en-US" sz="3188">
                <a:solidFill>
                  <a:srgbClr val="355FB5"/>
                </a:solidFill>
                <a:latin typeface="Cerebri"/>
                <a:ea typeface="Cerebri"/>
                <a:cs typeface="Cerebri"/>
                <a:sym typeface="Cerebri"/>
              </a:rPr>
              <a:t>PTO</a:t>
            </a:r>
          </a:p>
          <a:p>
            <a:pPr marL="688290" lvl="1" indent="-344145" algn="l">
              <a:lnSpc>
                <a:spcPts val="6376"/>
              </a:lnSpc>
              <a:buFont typeface="Arial"/>
              <a:buChar char="•"/>
            </a:pPr>
            <a:r>
              <a:rPr lang="en-US" sz="3188">
                <a:solidFill>
                  <a:srgbClr val="355FB5"/>
                </a:solidFill>
                <a:latin typeface="Cerebri"/>
                <a:ea typeface="Cerebri"/>
                <a:cs typeface="Cerebri"/>
                <a:sym typeface="Cerebri"/>
              </a:rPr>
              <a:t>Outside Promo:</a:t>
            </a:r>
          </a:p>
          <a:p>
            <a:pPr marL="1376579" lvl="2" indent="-458860" algn="l">
              <a:lnSpc>
                <a:spcPts val="6376"/>
              </a:lnSpc>
              <a:buFont typeface="Arial"/>
              <a:buChar char="⚬"/>
            </a:pPr>
            <a:r>
              <a:rPr lang="en-US" sz="3188">
                <a:solidFill>
                  <a:srgbClr val="355FB5"/>
                </a:solidFill>
                <a:latin typeface="Cerebri"/>
                <a:ea typeface="Cerebri"/>
                <a:cs typeface="Cerebri"/>
                <a:sym typeface="Cerebri"/>
              </a:rPr>
              <a:t>Request to be on your school event mailing list</a:t>
            </a:r>
          </a:p>
          <a:p>
            <a:pPr marL="1376579" lvl="2" indent="-458860" algn="l">
              <a:lnSpc>
                <a:spcPts val="6376"/>
              </a:lnSpc>
              <a:buFont typeface="Arial"/>
              <a:buChar char="⚬"/>
            </a:pPr>
            <a:r>
              <a:rPr lang="en-US" sz="3188">
                <a:solidFill>
                  <a:srgbClr val="355FB5"/>
                </a:solidFill>
                <a:latin typeface="Cerebri"/>
                <a:ea typeface="Cerebri"/>
                <a:cs typeface="Cerebri"/>
                <a:sym typeface="Cerebri"/>
              </a:rPr>
              <a:t>Request to be at other events other than Open House</a:t>
            </a:r>
          </a:p>
          <a:p>
            <a:pPr marL="688290" lvl="1" indent="-344145" algn="l">
              <a:lnSpc>
                <a:spcPts val="6376"/>
              </a:lnSpc>
              <a:buFont typeface="Arial"/>
              <a:buChar char="•"/>
            </a:pPr>
            <a:r>
              <a:rPr lang="en-US" sz="3188">
                <a:solidFill>
                  <a:srgbClr val="355FB5"/>
                </a:solidFill>
                <a:latin typeface="Cerebri"/>
                <a:ea typeface="Cerebri"/>
                <a:cs typeface="Cerebri"/>
                <a:sym typeface="Cerebri"/>
              </a:rPr>
              <a:t>Adopt-a-School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1668</Words>
  <Application>Microsoft Office PowerPoint</Application>
  <PresentationFormat>Custom</PresentationFormat>
  <Paragraphs>238</Paragraphs>
  <Slides>30</Slides>
  <Notes>11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2026 May Recruitment Roundtable Slides</dc:title>
  <dc:creator>Scout</dc:creator>
  <cp:lastModifiedBy>Jancie Harader</cp:lastModifiedBy>
  <cp:revision>2</cp:revision>
  <dcterms:created xsi:type="dcterms:W3CDTF">2006-08-16T00:00:00Z</dcterms:created>
  <dcterms:modified xsi:type="dcterms:W3CDTF">2026-06-18T17:40:35Z</dcterms:modified>
  <dc:identifier>DAHIV4qZqbQ</dc:identifier>
</cp:coreProperties>
</file>